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9" r:id="rId6"/>
    <p:sldId id="257" r:id="rId7"/>
    <p:sldId id="258" r:id="rId8"/>
    <p:sldId id="261" r:id="rId9"/>
    <p:sldId id="269" r:id="rId10"/>
    <p:sldId id="270" r:id="rId11"/>
    <p:sldId id="271" r:id="rId12"/>
    <p:sldId id="273" r:id="rId13"/>
    <p:sldId id="280" r:id="rId14"/>
    <p:sldId id="281" r:id="rId15"/>
    <p:sldId id="282" r:id="rId16"/>
    <p:sldId id="264" r:id="rId17"/>
    <p:sldId id="266" r:id="rId18"/>
    <p:sldId id="267" r:id="rId19"/>
    <p:sldId id="268" r:id="rId20"/>
    <p:sldId id="277" r:id="rId21"/>
    <p:sldId id="27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A620AB7-073E-47FF-BBA8-AA51CF0A32A7}">
          <p14:sldIdLst>
            <p14:sldId id="256"/>
            <p14:sldId id="259"/>
            <p14:sldId id="257"/>
            <p14:sldId id="258"/>
            <p14:sldId id="261"/>
            <p14:sldId id="269"/>
            <p14:sldId id="270"/>
            <p14:sldId id="271"/>
            <p14:sldId id="273"/>
            <p14:sldId id="280"/>
            <p14:sldId id="281"/>
            <p14:sldId id="282"/>
            <p14:sldId id="264"/>
            <p14:sldId id="266"/>
            <p14:sldId id="267"/>
            <p14:sldId id="268"/>
            <p14:sldId id="277"/>
            <p14:sldId id="27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323DDA-F063-EBCC-3D4A-D6D8CB119447}" name="Julien Le Beller" initials="JB" userId="S::jlbeller@cegepthetford.ca::4261737e-d54d-432e-85f1-ad86c33bd2d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F787C-E849-28AD-406B-3E50D0C46149}" v="196" dt="2025-09-24T14:34:46.391"/>
    <p1510:client id="{C6C50CEE-D814-407A-91CB-5A9260FD08E8}" v="1780" dt="2025-09-24T15:30:49.1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Charles Fleury" userId="adc30731-4211-4226-b32d-84ce9055fbb7" providerId="ADAL" clId="{C6C50CEE-D814-407A-91CB-5A9260FD08E8}"/>
    <pc:docChg chg="undo custSel addSld delSld modSld sldOrd modMainMaster modSection">
      <pc:chgData name="France-Charles Fleury" userId="adc30731-4211-4226-b32d-84ce9055fbb7" providerId="ADAL" clId="{C6C50CEE-D814-407A-91CB-5A9260FD08E8}" dt="2025-09-24T15:30:49.197" v="2471" actId="6549"/>
      <pc:docMkLst>
        <pc:docMk/>
      </pc:docMkLst>
      <pc:sldChg chg="modSp mod modAnim">
        <pc:chgData name="France-Charles Fleury" userId="adc30731-4211-4226-b32d-84ce9055fbb7" providerId="ADAL" clId="{C6C50CEE-D814-407A-91CB-5A9260FD08E8}" dt="2025-09-24T14:55:46.184" v="1333" actId="20577"/>
        <pc:sldMkLst>
          <pc:docMk/>
          <pc:sldMk cId="3586490003" sldId="257"/>
        </pc:sldMkLst>
        <pc:spChg chg="mod">
          <ac:chgData name="France-Charles Fleury" userId="adc30731-4211-4226-b32d-84ce9055fbb7" providerId="ADAL" clId="{C6C50CEE-D814-407A-91CB-5A9260FD08E8}" dt="2025-09-24T14:55:46.184" v="1333" actId="20577"/>
          <ac:spMkLst>
            <pc:docMk/>
            <pc:sldMk cId="3586490003" sldId="257"/>
            <ac:spMk id="2" creationId="{8F8BD57F-01B2-4B71-5853-4B18C23C75B4}"/>
          </ac:spMkLst>
        </pc:spChg>
      </pc:sldChg>
      <pc:sldChg chg="modSp mod modAnim">
        <pc:chgData name="France-Charles Fleury" userId="adc30731-4211-4226-b32d-84ce9055fbb7" providerId="ADAL" clId="{C6C50CEE-D814-407A-91CB-5A9260FD08E8}" dt="2025-09-24T15:14:37.091" v="2286" actId="6549"/>
        <pc:sldMkLst>
          <pc:docMk/>
          <pc:sldMk cId="976841125" sldId="258"/>
        </pc:sldMkLst>
        <pc:spChg chg="mod">
          <ac:chgData name="France-Charles Fleury" userId="adc30731-4211-4226-b32d-84ce9055fbb7" providerId="ADAL" clId="{C6C50CEE-D814-407A-91CB-5A9260FD08E8}" dt="2025-09-24T15:14:37.091" v="2286" actId="6549"/>
          <ac:spMkLst>
            <pc:docMk/>
            <pc:sldMk cId="976841125" sldId="258"/>
            <ac:spMk id="2" creationId="{E835F7DA-1ED1-096D-C63F-FD62D0F4A78F}"/>
          </ac:spMkLst>
        </pc:spChg>
      </pc:sldChg>
      <pc:sldChg chg="modSp mod ord modNotesTx">
        <pc:chgData name="France-Charles Fleury" userId="adc30731-4211-4226-b32d-84ce9055fbb7" providerId="ADAL" clId="{C6C50CEE-D814-407A-91CB-5A9260FD08E8}" dt="2025-09-24T15:30:49.197" v="2471" actId="6549"/>
        <pc:sldMkLst>
          <pc:docMk/>
          <pc:sldMk cId="3631817622" sldId="259"/>
        </pc:sldMkLst>
        <pc:spChg chg="mod">
          <ac:chgData name="France-Charles Fleury" userId="adc30731-4211-4226-b32d-84ce9055fbb7" providerId="ADAL" clId="{C6C50CEE-D814-407A-91CB-5A9260FD08E8}" dt="2025-09-24T14:53:34.144" v="1291" actId="20577"/>
          <ac:spMkLst>
            <pc:docMk/>
            <pc:sldMk cId="3631817622" sldId="259"/>
            <ac:spMk id="4" creationId="{29E6738E-C961-C51D-20BD-AC750B603BAA}"/>
          </ac:spMkLst>
        </pc:spChg>
        <pc:spChg chg="mod">
          <ac:chgData name="France-Charles Fleury" userId="adc30731-4211-4226-b32d-84ce9055fbb7" providerId="ADAL" clId="{C6C50CEE-D814-407A-91CB-5A9260FD08E8}" dt="2025-09-24T15:30:49.197" v="2471" actId="6549"/>
          <ac:spMkLst>
            <pc:docMk/>
            <pc:sldMk cId="3631817622" sldId="259"/>
            <ac:spMk id="5" creationId="{F1402AF9-E317-DA5F-74F9-E9DD4BEFF288}"/>
          </ac:spMkLst>
        </pc:spChg>
      </pc:sldChg>
      <pc:sldChg chg="modSp mod modAnim">
        <pc:chgData name="France-Charles Fleury" userId="adc30731-4211-4226-b32d-84ce9055fbb7" providerId="ADAL" clId="{C6C50CEE-D814-407A-91CB-5A9260FD08E8}" dt="2025-09-24T14:54:18.374" v="1294" actId="20577"/>
        <pc:sldMkLst>
          <pc:docMk/>
          <pc:sldMk cId="763230302" sldId="261"/>
        </pc:sldMkLst>
        <pc:spChg chg="mod">
          <ac:chgData name="France-Charles Fleury" userId="adc30731-4211-4226-b32d-84ce9055fbb7" providerId="ADAL" clId="{C6C50CEE-D814-407A-91CB-5A9260FD08E8}" dt="2025-09-24T14:35:39.086" v="1018" actId="14100"/>
          <ac:spMkLst>
            <pc:docMk/>
            <pc:sldMk cId="763230302" sldId="261"/>
            <ac:spMk id="2" creationId="{EFEB5674-2BF7-511E-A49E-4FD0765998F3}"/>
          </ac:spMkLst>
        </pc:spChg>
        <pc:spChg chg="mod">
          <ac:chgData name="France-Charles Fleury" userId="adc30731-4211-4226-b32d-84ce9055fbb7" providerId="ADAL" clId="{C6C50CEE-D814-407A-91CB-5A9260FD08E8}" dt="2025-09-24T14:54:18.374" v="1294" actId="20577"/>
          <ac:spMkLst>
            <pc:docMk/>
            <pc:sldMk cId="763230302" sldId="261"/>
            <ac:spMk id="4" creationId="{1CE7D168-C18C-B458-1060-B95EE340A57C}"/>
          </ac:spMkLst>
        </pc:spChg>
      </pc:sldChg>
      <pc:sldChg chg="modSp del mod">
        <pc:chgData name="France-Charles Fleury" userId="adc30731-4211-4226-b32d-84ce9055fbb7" providerId="ADAL" clId="{C6C50CEE-D814-407A-91CB-5A9260FD08E8}" dt="2025-09-23T18:37:23.390" v="290" actId="2696"/>
        <pc:sldMkLst>
          <pc:docMk/>
          <pc:sldMk cId="738309872" sldId="262"/>
        </pc:sldMkLst>
        <pc:spChg chg="mod">
          <ac:chgData name="France-Charles Fleury" userId="adc30731-4211-4226-b32d-84ce9055fbb7" providerId="ADAL" clId="{C6C50CEE-D814-407A-91CB-5A9260FD08E8}" dt="2025-09-23T17:38:32.947" v="217" actId="6549"/>
          <ac:spMkLst>
            <pc:docMk/>
            <pc:sldMk cId="738309872" sldId="262"/>
            <ac:spMk id="4" creationId="{EA3F484B-4F3D-8630-5868-BBA753E5BD55}"/>
          </ac:spMkLst>
        </pc:spChg>
      </pc:sldChg>
      <pc:sldChg chg="modSp mod modAnim">
        <pc:chgData name="France-Charles Fleury" userId="adc30731-4211-4226-b32d-84ce9055fbb7" providerId="ADAL" clId="{C6C50CEE-D814-407A-91CB-5A9260FD08E8}" dt="2025-09-24T14:55:00.786" v="1310" actId="20577"/>
        <pc:sldMkLst>
          <pc:docMk/>
          <pc:sldMk cId="3049892889" sldId="264"/>
        </pc:sldMkLst>
        <pc:spChg chg="mod">
          <ac:chgData name="France-Charles Fleury" userId="adc30731-4211-4226-b32d-84ce9055fbb7" providerId="ADAL" clId="{C6C50CEE-D814-407A-91CB-5A9260FD08E8}" dt="2025-09-23T19:49:59.152" v="917" actId="20577"/>
          <ac:spMkLst>
            <pc:docMk/>
            <pc:sldMk cId="3049892889" sldId="264"/>
            <ac:spMk id="2" creationId="{F8E9CC3E-14E3-6D51-F446-68A23AF4C28A}"/>
          </ac:spMkLst>
        </pc:spChg>
        <pc:spChg chg="mod">
          <ac:chgData name="France-Charles Fleury" userId="adc30731-4211-4226-b32d-84ce9055fbb7" providerId="ADAL" clId="{C6C50CEE-D814-407A-91CB-5A9260FD08E8}" dt="2025-09-24T14:55:00.786" v="1310" actId="20577"/>
          <ac:spMkLst>
            <pc:docMk/>
            <pc:sldMk cId="3049892889" sldId="264"/>
            <ac:spMk id="4" creationId="{ABFF6D01-C1EE-C6FF-8A65-DA25469D5DA5}"/>
          </ac:spMkLst>
        </pc:spChg>
      </pc:sldChg>
      <pc:sldChg chg="addSp modSp mod modAnim">
        <pc:chgData name="France-Charles Fleury" userId="adc30731-4211-4226-b32d-84ce9055fbb7" providerId="ADAL" clId="{C6C50CEE-D814-407A-91CB-5A9260FD08E8}" dt="2025-09-24T15:25:59.257" v="2365" actId="20577"/>
        <pc:sldMkLst>
          <pc:docMk/>
          <pc:sldMk cId="3459769165" sldId="266"/>
        </pc:sldMkLst>
        <pc:spChg chg="mod">
          <ac:chgData name="France-Charles Fleury" userId="adc30731-4211-4226-b32d-84ce9055fbb7" providerId="ADAL" clId="{C6C50CEE-D814-407A-91CB-5A9260FD08E8}" dt="2025-09-23T17:37:57.057" v="181" actId="20577"/>
          <ac:spMkLst>
            <pc:docMk/>
            <pc:sldMk cId="3459769165" sldId="266"/>
            <ac:spMk id="2" creationId="{57823D51-8C6B-4769-89F3-FD4A9467C877}"/>
          </ac:spMkLst>
        </pc:spChg>
        <pc:spChg chg="mod">
          <ac:chgData name="France-Charles Fleury" userId="adc30731-4211-4226-b32d-84ce9055fbb7" providerId="ADAL" clId="{C6C50CEE-D814-407A-91CB-5A9260FD08E8}" dt="2025-09-24T14:55:06.432" v="1312" actId="20577"/>
          <ac:spMkLst>
            <pc:docMk/>
            <pc:sldMk cId="3459769165" sldId="266"/>
            <ac:spMk id="4" creationId="{E3BA0B31-60C3-9909-168D-65747436AE7C}"/>
          </ac:spMkLst>
        </pc:spChg>
        <pc:spChg chg="mod">
          <ac:chgData name="France-Charles Fleury" userId="adc30731-4211-4226-b32d-84ce9055fbb7" providerId="ADAL" clId="{C6C50CEE-D814-407A-91CB-5A9260FD08E8}" dt="2025-09-24T15:25:59.257" v="2365" actId="20577"/>
          <ac:spMkLst>
            <pc:docMk/>
            <pc:sldMk cId="3459769165" sldId="266"/>
            <ac:spMk id="5" creationId="{8CCF685B-5F34-2AAE-66D8-064648209AB7}"/>
          </ac:spMkLst>
        </pc:spChg>
        <pc:spChg chg="add mod">
          <ac:chgData name="France-Charles Fleury" userId="adc30731-4211-4226-b32d-84ce9055fbb7" providerId="ADAL" clId="{C6C50CEE-D814-407A-91CB-5A9260FD08E8}" dt="2025-09-23T19:47:38.579" v="768" actId="571"/>
          <ac:spMkLst>
            <pc:docMk/>
            <pc:sldMk cId="3459769165" sldId="266"/>
            <ac:spMk id="8" creationId="{A19543C5-4251-64A9-D9E1-72EA85A7CA1D}"/>
          </ac:spMkLst>
        </pc:spChg>
        <pc:spChg chg="add mod">
          <ac:chgData name="France-Charles Fleury" userId="adc30731-4211-4226-b32d-84ce9055fbb7" providerId="ADAL" clId="{C6C50CEE-D814-407A-91CB-5A9260FD08E8}" dt="2025-09-23T19:47:38.579" v="768" actId="571"/>
          <ac:spMkLst>
            <pc:docMk/>
            <pc:sldMk cId="3459769165" sldId="266"/>
            <ac:spMk id="9" creationId="{39912317-DA5E-6F73-F0AF-6CD49FF51FD3}"/>
          </ac:spMkLst>
        </pc:spChg>
      </pc:sldChg>
      <pc:sldChg chg="modSp mod modAnim">
        <pc:chgData name="France-Charles Fleury" userId="adc30731-4211-4226-b32d-84ce9055fbb7" providerId="ADAL" clId="{C6C50CEE-D814-407A-91CB-5A9260FD08E8}" dt="2025-09-24T15:21:25.305" v="2302"/>
        <pc:sldMkLst>
          <pc:docMk/>
          <pc:sldMk cId="2934390327" sldId="267"/>
        </pc:sldMkLst>
        <pc:spChg chg="mod">
          <ac:chgData name="France-Charles Fleury" userId="adc30731-4211-4226-b32d-84ce9055fbb7" providerId="ADAL" clId="{C6C50CEE-D814-407A-91CB-5A9260FD08E8}" dt="2025-09-24T14:55:10.582" v="1314" actId="20577"/>
          <ac:spMkLst>
            <pc:docMk/>
            <pc:sldMk cId="2934390327" sldId="267"/>
            <ac:spMk id="8" creationId="{40FAC9FF-F557-C08D-7B38-25E19A367724}"/>
          </ac:spMkLst>
        </pc:spChg>
        <pc:spChg chg="mod">
          <ac:chgData name="France-Charles Fleury" userId="adc30731-4211-4226-b32d-84ce9055fbb7" providerId="ADAL" clId="{C6C50CEE-D814-407A-91CB-5A9260FD08E8}" dt="2025-09-24T15:12:45.148" v="2265" actId="6549"/>
          <ac:spMkLst>
            <pc:docMk/>
            <pc:sldMk cId="2934390327" sldId="267"/>
            <ac:spMk id="9" creationId="{060B33A7-F123-3BAE-1D16-46BACFA65B20}"/>
          </ac:spMkLst>
        </pc:spChg>
      </pc:sldChg>
      <pc:sldChg chg="modSp mod">
        <pc:chgData name="France-Charles Fleury" userId="adc30731-4211-4226-b32d-84ce9055fbb7" providerId="ADAL" clId="{C6C50CEE-D814-407A-91CB-5A9260FD08E8}" dt="2025-09-24T14:55:31.492" v="1318" actId="20577"/>
        <pc:sldMkLst>
          <pc:docMk/>
          <pc:sldMk cId="3830459213" sldId="268"/>
        </pc:sldMkLst>
        <pc:spChg chg="mod">
          <ac:chgData name="France-Charles Fleury" userId="adc30731-4211-4226-b32d-84ce9055fbb7" providerId="ADAL" clId="{C6C50CEE-D814-407A-91CB-5A9260FD08E8}" dt="2025-09-24T14:55:31.492" v="1318" actId="20577"/>
          <ac:spMkLst>
            <pc:docMk/>
            <pc:sldMk cId="3830459213" sldId="268"/>
            <ac:spMk id="5" creationId="{3EC05106-36D2-B1B5-92B8-0C4DA00A1DDC}"/>
          </ac:spMkLst>
        </pc:spChg>
      </pc:sldChg>
      <pc:sldChg chg="modSp mod modAnim">
        <pc:chgData name="France-Charles Fleury" userId="adc30731-4211-4226-b32d-84ce9055fbb7" providerId="ADAL" clId="{C6C50CEE-D814-407A-91CB-5A9260FD08E8}" dt="2025-09-24T14:54:24.871" v="1296" actId="20577"/>
        <pc:sldMkLst>
          <pc:docMk/>
          <pc:sldMk cId="3811883669" sldId="269"/>
        </pc:sldMkLst>
        <pc:spChg chg="mod">
          <ac:chgData name="France-Charles Fleury" userId="adc30731-4211-4226-b32d-84ce9055fbb7" providerId="ADAL" clId="{C6C50CEE-D814-407A-91CB-5A9260FD08E8}" dt="2025-09-24T14:54:24.871" v="1296" actId="20577"/>
          <ac:spMkLst>
            <pc:docMk/>
            <pc:sldMk cId="3811883669" sldId="269"/>
            <ac:spMk id="4" creationId="{5A932671-B448-9043-98B8-4B2A36233238}"/>
          </ac:spMkLst>
        </pc:spChg>
      </pc:sldChg>
      <pc:sldChg chg="modSp mod modAnim">
        <pc:chgData name="France-Charles Fleury" userId="adc30731-4211-4226-b32d-84ce9055fbb7" providerId="ADAL" clId="{C6C50CEE-D814-407A-91CB-5A9260FD08E8}" dt="2025-09-24T14:54:28.748" v="1298" actId="20577"/>
        <pc:sldMkLst>
          <pc:docMk/>
          <pc:sldMk cId="2454488263" sldId="270"/>
        </pc:sldMkLst>
        <pc:spChg chg="mod">
          <ac:chgData name="France-Charles Fleury" userId="adc30731-4211-4226-b32d-84ce9055fbb7" providerId="ADAL" clId="{C6C50CEE-D814-407A-91CB-5A9260FD08E8}" dt="2025-09-24T14:54:28.748" v="1298" actId="20577"/>
          <ac:spMkLst>
            <pc:docMk/>
            <pc:sldMk cId="2454488263" sldId="270"/>
            <ac:spMk id="4" creationId="{DC742CF1-5256-7916-F0A2-FC3FD80AF0CD}"/>
          </ac:spMkLst>
        </pc:spChg>
      </pc:sldChg>
      <pc:sldChg chg="modSp mod modAnim">
        <pc:chgData name="France-Charles Fleury" userId="adc30731-4211-4226-b32d-84ce9055fbb7" providerId="ADAL" clId="{C6C50CEE-D814-407A-91CB-5A9260FD08E8}" dt="2025-09-24T14:54:33.016" v="1300" actId="20577"/>
        <pc:sldMkLst>
          <pc:docMk/>
          <pc:sldMk cId="2131018336" sldId="271"/>
        </pc:sldMkLst>
        <pc:spChg chg="mod">
          <ac:chgData name="France-Charles Fleury" userId="adc30731-4211-4226-b32d-84ce9055fbb7" providerId="ADAL" clId="{C6C50CEE-D814-407A-91CB-5A9260FD08E8}" dt="2025-09-23T19:21:01.700" v="470" actId="20577"/>
          <ac:spMkLst>
            <pc:docMk/>
            <pc:sldMk cId="2131018336" sldId="271"/>
            <ac:spMk id="2" creationId="{7E1C9DBD-7C19-214E-E40D-A4B5547E75C0}"/>
          </ac:spMkLst>
        </pc:spChg>
        <pc:spChg chg="mod">
          <ac:chgData name="France-Charles Fleury" userId="adc30731-4211-4226-b32d-84ce9055fbb7" providerId="ADAL" clId="{C6C50CEE-D814-407A-91CB-5A9260FD08E8}" dt="2025-09-24T14:54:33.016" v="1300" actId="20577"/>
          <ac:spMkLst>
            <pc:docMk/>
            <pc:sldMk cId="2131018336" sldId="271"/>
            <ac:spMk id="4" creationId="{F217F52D-61F0-34CF-983D-C2D023738C6E}"/>
          </ac:spMkLst>
        </pc:spChg>
      </pc:sldChg>
      <pc:sldChg chg="addSp delSp modSp mod modAnim">
        <pc:chgData name="France-Charles Fleury" userId="adc30731-4211-4226-b32d-84ce9055fbb7" providerId="ADAL" clId="{C6C50CEE-D814-407A-91CB-5A9260FD08E8}" dt="2025-09-24T14:54:38.816" v="1302" actId="20577"/>
        <pc:sldMkLst>
          <pc:docMk/>
          <pc:sldMk cId="524133922" sldId="273"/>
        </pc:sldMkLst>
        <pc:spChg chg="del mod">
          <ac:chgData name="France-Charles Fleury" userId="adc30731-4211-4226-b32d-84ce9055fbb7" providerId="ADAL" clId="{C6C50CEE-D814-407A-91CB-5A9260FD08E8}" dt="2025-09-23T18:42:50.260" v="334" actId="478"/>
          <ac:spMkLst>
            <pc:docMk/>
            <pc:sldMk cId="524133922" sldId="273"/>
            <ac:spMk id="2" creationId="{8FB666EB-3032-E757-3B51-FB99D07D8181}"/>
          </ac:spMkLst>
        </pc:spChg>
        <pc:spChg chg="mod">
          <ac:chgData name="France-Charles Fleury" userId="adc30731-4211-4226-b32d-84ce9055fbb7" providerId="ADAL" clId="{C6C50CEE-D814-407A-91CB-5A9260FD08E8}" dt="2025-09-24T14:54:38.816" v="1302" actId="20577"/>
          <ac:spMkLst>
            <pc:docMk/>
            <pc:sldMk cId="524133922" sldId="273"/>
            <ac:spMk id="4" creationId="{B7CC311A-29C9-8309-3AA0-44466089A7F1}"/>
          </ac:spMkLst>
        </pc:spChg>
        <pc:spChg chg="add del mod">
          <ac:chgData name="France-Charles Fleury" userId="adc30731-4211-4226-b32d-84ce9055fbb7" providerId="ADAL" clId="{C6C50CEE-D814-407A-91CB-5A9260FD08E8}" dt="2025-09-23T18:42:53.550" v="335" actId="478"/>
          <ac:spMkLst>
            <pc:docMk/>
            <pc:sldMk cId="524133922" sldId="273"/>
            <ac:spMk id="6" creationId="{03DAC4DE-01B1-1D2A-272C-9E14831D56B0}"/>
          </ac:spMkLst>
        </pc:spChg>
        <pc:graphicFrameChg chg="add mod">
          <ac:chgData name="France-Charles Fleury" userId="adc30731-4211-4226-b32d-84ce9055fbb7" providerId="ADAL" clId="{C6C50CEE-D814-407A-91CB-5A9260FD08E8}" dt="2025-09-23T18:43:26.566" v="338" actId="1076"/>
          <ac:graphicFrameMkLst>
            <pc:docMk/>
            <pc:sldMk cId="524133922" sldId="273"/>
            <ac:graphicFrameMk id="7" creationId="{6337D41A-83B6-6AF7-806F-3E7816D787C7}"/>
          </ac:graphicFrameMkLst>
        </pc:graphicFrameChg>
        <pc:graphicFrameChg chg="add mod modGraphic">
          <ac:chgData name="France-Charles Fleury" userId="adc30731-4211-4226-b32d-84ce9055fbb7" providerId="ADAL" clId="{C6C50CEE-D814-407A-91CB-5A9260FD08E8}" dt="2025-09-23T18:45:14.367" v="350" actId="20577"/>
          <ac:graphicFrameMkLst>
            <pc:docMk/>
            <pc:sldMk cId="524133922" sldId="273"/>
            <ac:graphicFrameMk id="8" creationId="{FD88A9C5-BC67-D7D9-BFFF-B364CD27C1BF}"/>
          </ac:graphicFrameMkLst>
        </pc:graphicFrameChg>
        <pc:graphicFrameChg chg="add mod modGraphic">
          <ac:chgData name="France-Charles Fleury" userId="adc30731-4211-4226-b32d-84ce9055fbb7" providerId="ADAL" clId="{C6C50CEE-D814-407A-91CB-5A9260FD08E8}" dt="2025-09-23T18:46:00.758" v="353" actId="2084"/>
          <ac:graphicFrameMkLst>
            <pc:docMk/>
            <pc:sldMk cId="524133922" sldId="273"/>
            <ac:graphicFrameMk id="9" creationId="{FC01A8C3-E9E5-8B0B-83D9-FB5F7EC3168A}"/>
          </ac:graphicFrameMkLst>
        </pc:graphicFrameChg>
      </pc:sldChg>
      <pc:sldChg chg="del">
        <pc:chgData name="France-Charles Fleury" userId="adc30731-4211-4226-b32d-84ce9055fbb7" providerId="ADAL" clId="{C6C50CEE-D814-407A-91CB-5A9260FD08E8}" dt="2025-09-23T18:38:07.863" v="298" actId="2696"/>
        <pc:sldMkLst>
          <pc:docMk/>
          <pc:sldMk cId="1732112408" sldId="274"/>
        </pc:sldMkLst>
      </pc:sldChg>
      <pc:sldChg chg="modSp del mod">
        <pc:chgData name="France-Charles Fleury" userId="adc30731-4211-4226-b32d-84ce9055fbb7" providerId="ADAL" clId="{C6C50CEE-D814-407A-91CB-5A9260FD08E8}" dt="2025-09-23T19:32:32.007" v="491" actId="2696"/>
        <pc:sldMkLst>
          <pc:docMk/>
          <pc:sldMk cId="2551718517" sldId="275"/>
        </pc:sldMkLst>
        <pc:spChg chg="mod">
          <ac:chgData name="France-Charles Fleury" userId="adc30731-4211-4226-b32d-84ce9055fbb7" providerId="ADAL" clId="{C6C50CEE-D814-407A-91CB-5A9260FD08E8}" dt="2025-09-23T18:38:54.718" v="305" actId="5793"/>
          <ac:spMkLst>
            <pc:docMk/>
            <pc:sldMk cId="2551718517" sldId="275"/>
            <ac:spMk id="2" creationId="{26ABE346-B2CF-3316-24FD-CE5B076EE1C4}"/>
          </ac:spMkLst>
        </pc:spChg>
      </pc:sldChg>
      <pc:sldChg chg="del">
        <pc:chgData name="France-Charles Fleury" userId="adc30731-4211-4226-b32d-84ce9055fbb7" providerId="ADAL" clId="{C6C50CEE-D814-407A-91CB-5A9260FD08E8}" dt="2025-09-23T19:32:45.812" v="492" actId="2696"/>
        <pc:sldMkLst>
          <pc:docMk/>
          <pc:sldMk cId="948033663" sldId="276"/>
        </pc:sldMkLst>
      </pc:sldChg>
      <pc:sldChg chg="addSp delSp modSp new mod modClrScheme chgLayout">
        <pc:chgData name="France-Charles Fleury" userId="adc30731-4211-4226-b32d-84ce9055fbb7" providerId="ADAL" clId="{C6C50CEE-D814-407A-91CB-5A9260FD08E8}" dt="2025-09-23T17:36:56.518" v="140" actId="255"/>
        <pc:sldMkLst>
          <pc:docMk/>
          <pc:sldMk cId="2673588084" sldId="277"/>
        </pc:sldMkLst>
        <pc:spChg chg="mod ord">
          <ac:chgData name="France-Charles Fleury" userId="adc30731-4211-4226-b32d-84ce9055fbb7" providerId="ADAL" clId="{C6C50CEE-D814-407A-91CB-5A9260FD08E8}" dt="2025-09-23T17:33:09.073" v="67" actId="700"/>
          <ac:spMkLst>
            <pc:docMk/>
            <pc:sldMk cId="2673588084" sldId="277"/>
            <ac:spMk id="2" creationId="{C618035E-CD9D-CA50-48B1-086C142ECBC5}"/>
          </ac:spMkLst>
        </pc:spChg>
        <pc:spChg chg="del">
          <ac:chgData name="France-Charles Fleury" userId="adc30731-4211-4226-b32d-84ce9055fbb7" providerId="ADAL" clId="{C6C50CEE-D814-407A-91CB-5A9260FD08E8}" dt="2025-09-23T17:33:09.073" v="67" actId="700"/>
          <ac:spMkLst>
            <pc:docMk/>
            <pc:sldMk cId="2673588084" sldId="277"/>
            <ac:spMk id="3" creationId="{CF42C398-0DAC-1FE0-E67A-8D7F78354D61}"/>
          </ac:spMkLst>
        </pc:spChg>
        <pc:spChg chg="add mod ord">
          <ac:chgData name="France-Charles Fleury" userId="adc30731-4211-4226-b32d-84ce9055fbb7" providerId="ADAL" clId="{C6C50CEE-D814-407A-91CB-5A9260FD08E8}" dt="2025-09-23T17:35:38.697" v="118" actId="113"/>
          <ac:spMkLst>
            <pc:docMk/>
            <pc:sldMk cId="2673588084" sldId="277"/>
            <ac:spMk id="4" creationId="{2B88151C-5415-B0ED-5835-023B7C6A99CB}"/>
          </ac:spMkLst>
        </pc:spChg>
        <pc:spChg chg="add del mod">
          <ac:chgData name="France-Charles Fleury" userId="adc30731-4211-4226-b32d-84ce9055fbb7" providerId="ADAL" clId="{C6C50CEE-D814-407A-91CB-5A9260FD08E8}" dt="2025-09-23T17:34:22.758" v="74" actId="21"/>
          <ac:spMkLst>
            <pc:docMk/>
            <pc:sldMk cId="2673588084" sldId="277"/>
            <ac:spMk id="6" creationId="{1DCC3668-D47F-2BED-3240-C3A65B9288BA}"/>
          </ac:spMkLst>
        </pc:spChg>
        <pc:spChg chg="add mod">
          <ac:chgData name="France-Charles Fleury" userId="adc30731-4211-4226-b32d-84ce9055fbb7" providerId="ADAL" clId="{C6C50CEE-D814-407A-91CB-5A9260FD08E8}" dt="2025-09-23T17:36:56.518" v="140" actId="255"/>
          <ac:spMkLst>
            <pc:docMk/>
            <pc:sldMk cId="2673588084" sldId="277"/>
            <ac:spMk id="7" creationId="{64351E86-304B-B791-03FA-A906EB39E7D6}"/>
          </ac:spMkLst>
        </pc:spChg>
      </pc:sldChg>
      <pc:sldChg chg="modSp add mod">
        <pc:chgData name="France-Charles Fleury" userId="adc30731-4211-4226-b32d-84ce9055fbb7" providerId="ADAL" clId="{C6C50CEE-D814-407A-91CB-5A9260FD08E8}" dt="2025-09-23T17:37:34.616" v="145" actId="1076"/>
        <pc:sldMkLst>
          <pc:docMk/>
          <pc:sldMk cId="1435422594" sldId="278"/>
        </pc:sldMkLst>
        <pc:spChg chg="mod">
          <ac:chgData name="France-Charles Fleury" userId="adc30731-4211-4226-b32d-84ce9055fbb7" providerId="ADAL" clId="{C6C50CEE-D814-407A-91CB-5A9260FD08E8}" dt="2025-09-23T17:35:54.290" v="135" actId="113"/>
          <ac:spMkLst>
            <pc:docMk/>
            <pc:sldMk cId="1435422594" sldId="278"/>
            <ac:spMk id="4" creationId="{D1B27634-921F-8777-C577-3E37A5470448}"/>
          </ac:spMkLst>
        </pc:spChg>
        <pc:spChg chg="mod">
          <ac:chgData name="France-Charles Fleury" userId="adc30731-4211-4226-b32d-84ce9055fbb7" providerId="ADAL" clId="{C6C50CEE-D814-407A-91CB-5A9260FD08E8}" dt="2025-09-23T17:37:34.616" v="145" actId="1076"/>
          <ac:spMkLst>
            <pc:docMk/>
            <pc:sldMk cId="1435422594" sldId="278"/>
            <ac:spMk id="7" creationId="{27F986E8-CCF6-0707-EC2C-1DC49C620FDC}"/>
          </ac:spMkLst>
        </pc:spChg>
      </pc:sldChg>
      <pc:sldChg chg="modSp add del mod">
        <pc:chgData name="France-Charles Fleury" userId="adc30731-4211-4226-b32d-84ce9055fbb7" providerId="ADAL" clId="{C6C50CEE-D814-407A-91CB-5A9260FD08E8}" dt="2025-09-23T19:32:27.331" v="490" actId="2696"/>
        <pc:sldMkLst>
          <pc:docMk/>
          <pc:sldMk cId="3633811078" sldId="279"/>
        </pc:sldMkLst>
        <pc:spChg chg="mod">
          <ac:chgData name="France-Charles Fleury" userId="adc30731-4211-4226-b32d-84ce9055fbb7" providerId="ADAL" clId="{C6C50CEE-D814-407A-91CB-5A9260FD08E8}" dt="2025-09-23T18:37:59.267" v="297" actId="27636"/>
          <ac:spMkLst>
            <pc:docMk/>
            <pc:sldMk cId="3633811078" sldId="279"/>
            <ac:spMk id="2" creationId="{D71B93A8-6839-2AF2-C123-A02F216BD66C}"/>
          </ac:spMkLst>
        </pc:spChg>
      </pc:sldChg>
      <pc:sldChg chg="addSp delSp modSp add mod delAnim modAnim">
        <pc:chgData name="France-Charles Fleury" userId="adc30731-4211-4226-b32d-84ce9055fbb7" providerId="ADAL" clId="{C6C50CEE-D814-407A-91CB-5A9260FD08E8}" dt="2025-09-24T15:19:50.359" v="2301" actId="1076"/>
        <pc:sldMkLst>
          <pc:docMk/>
          <pc:sldMk cId="4242614705" sldId="280"/>
        </pc:sldMkLst>
        <pc:spChg chg="mod">
          <ac:chgData name="France-Charles Fleury" userId="adc30731-4211-4226-b32d-84ce9055fbb7" providerId="ADAL" clId="{C6C50CEE-D814-407A-91CB-5A9260FD08E8}" dt="2025-09-24T14:54:42.909" v="1304" actId="20577"/>
          <ac:spMkLst>
            <pc:docMk/>
            <pc:sldMk cId="4242614705" sldId="280"/>
            <ac:spMk id="4" creationId="{2F0EBA6A-6203-DC27-C08F-13B3B30CE2A2}"/>
          </ac:spMkLst>
        </pc:spChg>
        <pc:spChg chg="add del">
          <ac:chgData name="France-Charles Fleury" userId="adc30731-4211-4226-b32d-84ce9055fbb7" providerId="ADAL" clId="{C6C50CEE-D814-407A-91CB-5A9260FD08E8}" dt="2025-09-23T18:50:19.354" v="393" actId="22"/>
          <ac:spMkLst>
            <pc:docMk/>
            <pc:sldMk cId="4242614705" sldId="280"/>
            <ac:spMk id="7" creationId="{D5CF8D04-B674-DDA7-DD26-0A007D558E3A}"/>
          </ac:spMkLst>
        </pc:spChg>
        <pc:spChg chg="add del mod">
          <ac:chgData name="France-Charles Fleury" userId="adc30731-4211-4226-b32d-84ce9055fbb7" providerId="ADAL" clId="{C6C50CEE-D814-407A-91CB-5A9260FD08E8}" dt="2025-09-23T18:50:54.440" v="399" actId="22"/>
          <ac:spMkLst>
            <pc:docMk/>
            <pc:sldMk cId="4242614705" sldId="280"/>
            <ac:spMk id="11" creationId="{442E7B8A-A90E-20C5-7324-03F6198F4E79}"/>
          </ac:spMkLst>
        </pc:spChg>
        <pc:spChg chg="add del">
          <ac:chgData name="France-Charles Fleury" userId="adc30731-4211-4226-b32d-84ce9055fbb7" providerId="ADAL" clId="{C6C50CEE-D814-407A-91CB-5A9260FD08E8}" dt="2025-09-23T18:51:07.040" v="401" actId="22"/>
          <ac:spMkLst>
            <pc:docMk/>
            <pc:sldMk cId="4242614705" sldId="280"/>
            <ac:spMk id="13" creationId="{48943222-DC20-505F-0A32-4E96C43242E5}"/>
          </ac:spMkLst>
        </pc:spChg>
        <pc:graphicFrameChg chg="add del mod modGraphic">
          <ac:chgData name="France-Charles Fleury" userId="adc30731-4211-4226-b32d-84ce9055fbb7" providerId="ADAL" clId="{C6C50CEE-D814-407A-91CB-5A9260FD08E8}" dt="2025-09-23T18:48:13.026" v="377" actId="478"/>
          <ac:graphicFrameMkLst>
            <pc:docMk/>
            <pc:sldMk cId="4242614705" sldId="280"/>
            <ac:graphicFrameMk id="2" creationId="{7E0B0305-88D0-3742-B552-D886815693B5}"/>
          </ac:graphicFrameMkLst>
        </pc:graphicFrameChg>
        <pc:graphicFrameChg chg="add mod modGraphic">
          <ac:chgData name="France-Charles Fleury" userId="adc30731-4211-4226-b32d-84ce9055fbb7" providerId="ADAL" clId="{C6C50CEE-D814-407A-91CB-5A9260FD08E8}" dt="2025-09-24T15:19:40.739" v="2300" actId="15"/>
          <ac:graphicFrameMkLst>
            <pc:docMk/>
            <pc:sldMk cId="4242614705" sldId="280"/>
            <ac:graphicFrameMk id="5" creationId="{589740F8-1B55-487E-A564-AD526A38A74C}"/>
          </ac:graphicFrameMkLst>
        </pc:graphicFrameChg>
        <pc:graphicFrameChg chg="del">
          <ac:chgData name="France-Charles Fleury" userId="adc30731-4211-4226-b32d-84ce9055fbb7" providerId="ADAL" clId="{C6C50CEE-D814-407A-91CB-5A9260FD08E8}" dt="2025-09-23T18:47:08.166" v="370" actId="478"/>
          <ac:graphicFrameMkLst>
            <pc:docMk/>
            <pc:sldMk cId="4242614705" sldId="280"/>
            <ac:graphicFrameMk id="8" creationId="{4E4281FA-0CC0-F0D2-AEE4-8C52C5FB4BE5}"/>
          </ac:graphicFrameMkLst>
        </pc:graphicFrameChg>
        <pc:graphicFrameChg chg="del">
          <ac:chgData name="France-Charles Fleury" userId="adc30731-4211-4226-b32d-84ce9055fbb7" providerId="ADAL" clId="{C6C50CEE-D814-407A-91CB-5A9260FD08E8}" dt="2025-09-23T18:47:09.862" v="371" actId="478"/>
          <ac:graphicFrameMkLst>
            <pc:docMk/>
            <pc:sldMk cId="4242614705" sldId="280"/>
            <ac:graphicFrameMk id="9" creationId="{3EA9A8A8-D142-EEF0-619A-ABE39188C12A}"/>
          </ac:graphicFrameMkLst>
        </pc:graphicFrameChg>
        <pc:graphicFrameChg chg="add mod modGraphic">
          <ac:chgData name="France-Charles Fleury" userId="adc30731-4211-4226-b32d-84ce9055fbb7" providerId="ADAL" clId="{C6C50CEE-D814-407A-91CB-5A9260FD08E8}" dt="2025-09-24T15:19:50.359" v="2301" actId="1076"/>
          <ac:graphicFrameMkLst>
            <pc:docMk/>
            <pc:sldMk cId="4242614705" sldId="280"/>
            <ac:graphicFrameMk id="14" creationId="{EB17B6EB-B38A-93AD-E71E-EBCA8F305B0A}"/>
          </ac:graphicFrameMkLst>
        </pc:graphicFrameChg>
      </pc:sldChg>
      <pc:sldChg chg="addSp delSp modSp add mod delAnim modAnim">
        <pc:chgData name="France-Charles Fleury" userId="adc30731-4211-4226-b32d-84ce9055fbb7" providerId="ADAL" clId="{C6C50CEE-D814-407A-91CB-5A9260FD08E8}" dt="2025-09-24T15:21:36.985" v="2303" actId="20577"/>
        <pc:sldMkLst>
          <pc:docMk/>
          <pc:sldMk cId="1716842206" sldId="281"/>
        </pc:sldMkLst>
        <pc:spChg chg="mod">
          <ac:chgData name="France-Charles Fleury" userId="adc30731-4211-4226-b32d-84ce9055fbb7" providerId="ADAL" clId="{C6C50CEE-D814-407A-91CB-5A9260FD08E8}" dt="2025-09-24T14:54:46.981" v="1306" actId="20577"/>
          <ac:spMkLst>
            <pc:docMk/>
            <pc:sldMk cId="1716842206" sldId="281"/>
            <ac:spMk id="4" creationId="{F0BA4735-14B2-5226-1DB2-049D1E94C6F9}"/>
          </ac:spMkLst>
        </pc:spChg>
        <pc:graphicFrameChg chg="add mod modGraphic">
          <ac:chgData name="France-Charles Fleury" userId="adc30731-4211-4226-b32d-84ce9055fbb7" providerId="ADAL" clId="{C6C50CEE-D814-407A-91CB-5A9260FD08E8}" dt="2025-09-24T15:21:36.985" v="2303" actId="20577"/>
          <ac:graphicFrameMkLst>
            <pc:docMk/>
            <pc:sldMk cId="1716842206" sldId="281"/>
            <ac:graphicFrameMk id="2" creationId="{D6502FB7-B033-086C-FDAC-6EFAB63BE9A1}"/>
          </ac:graphicFrameMkLst>
        </pc:graphicFrameChg>
        <pc:graphicFrameChg chg="del">
          <ac:chgData name="France-Charles Fleury" userId="adc30731-4211-4226-b32d-84ce9055fbb7" providerId="ADAL" clId="{C6C50CEE-D814-407A-91CB-5A9260FD08E8}" dt="2025-09-23T18:54:45.175" v="466" actId="478"/>
          <ac:graphicFrameMkLst>
            <pc:docMk/>
            <pc:sldMk cId="1716842206" sldId="281"/>
            <ac:graphicFrameMk id="5" creationId="{75122DE3-ECF7-5ABD-5237-892718E2ECAA}"/>
          </ac:graphicFrameMkLst>
        </pc:graphicFrameChg>
        <pc:graphicFrameChg chg="add mod modGraphic">
          <ac:chgData name="France-Charles Fleury" userId="adc30731-4211-4226-b32d-84ce9055fbb7" providerId="ADAL" clId="{C6C50CEE-D814-407A-91CB-5A9260FD08E8}" dt="2025-09-23T19:31:48.088" v="486" actId="1076"/>
          <ac:graphicFrameMkLst>
            <pc:docMk/>
            <pc:sldMk cId="1716842206" sldId="281"/>
            <ac:graphicFrameMk id="6" creationId="{B59C0E6E-60B2-1A46-BE58-DA8AC88BB490}"/>
          </ac:graphicFrameMkLst>
        </pc:graphicFrameChg>
        <pc:graphicFrameChg chg="del modGraphic">
          <ac:chgData name="France-Charles Fleury" userId="adc30731-4211-4226-b32d-84ce9055fbb7" providerId="ADAL" clId="{C6C50CEE-D814-407A-91CB-5A9260FD08E8}" dt="2025-09-23T18:54:49.045" v="468" actId="478"/>
          <ac:graphicFrameMkLst>
            <pc:docMk/>
            <pc:sldMk cId="1716842206" sldId="281"/>
            <ac:graphicFrameMk id="14" creationId="{E253F600-4753-B93E-ECD1-9564FAE2F5BA}"/>
          </ac:graphicFrameMkLst>
        </pc:graphicFrameChg>
      </pc:sldChg>
      <pc:sldChg chg="addSp delSp modSp add mod delAnim modAnim">
        <pc:chgData name="France-Charles Fleury" userId="adc30731-4211-4226-b32d-84ce9055fbb7" providerId="ADAL" clId="{C6C50CEE-D814-407A-91CB-5A9260FD08E8}" dt="2025-09-24T15:25:01.229" v="2307" actId="1036"/>
        <pc:sldMkLst>
          <pc:docMk/>
          <pc:sldMk cId="1786735392" sldId="282"/>
        </pc:sldMkLst>
        <pc:spChg chg="mod">
          <ac:chgData name="France-Charles Fleury" userId="adc30731-4211-4226-b32d-84ce9055fbb7" providerId="ADAL" clId="{C6C50CEE-D814-407A-91CB-5A9260FD08E8}" dt="2025-09-24T14:54:51.912" v="1308" actId="20577"/>
          <ac:spMkLst>
            <pc:docMk/>
            <pc:sldMk cId="1786735392" sldId="282"/>
            <ac:spMk id="4" creationId="{77B78488-7670-4016-4955-B42B174C3CCC}"/>
          </ac:spMkLst>
        </pc:spChg>
        <pc:spChg chg="add del">
          <ac:chgData name="France-Charles Fleury" userId="adc30731-4211-4226-b32d-84ce9055fbb7" providerId="ADAL" clId="{C6C50CEE-D814-407A-91CB-5A9260FD08E8}" dt="2025-09-23T19:33:41.292" v="500" actId="22"/>
          <ac:spMkLst>
            <pc:docMk/>
            <pc:sldMk cId="1786735392" sldId="282"/>
            <ac:spMk id="7" creationId="{A759E088-4FF3-CCAF-1A01-7D9CA513A162}"/>
          </ac:spMkLst>
        </pc:spChg>
        <pc:spChg chg="add del mod">
          <ac:chgData name="France-Charles Fleury" userId="adc30731-4211-4226-b32d-84ce9055fbb7" providerId="ADAL" clId="{C6C50CEE-D814-407A-91CB-5A9260FD08E8}" dt="2025-09-23T19:39:24.184" v="538" actId="478"/>
          <ac:spMkLst>
            <pc:docMk/>
            <pc:sldMk cId="1786735392" sldId="282"/>
            <ac:spMk id="11" creationId="{97C5E153-2B98-8DBE-E14A-D2A9430A184F}"/>
          </ac:spMkLst>
        </pc:spChg>
        <pc:graphicFrameChg chg="del">
          <ac:chgData name="France-Charles Fleury" userId="adc30731-4211-4226-b32d-84ce9055fbb7" providerId="ADAL" clId="{C6C50CEE-D814-407A-91CB-5A9260FD08E8}" dt="2025-09-23T19:33:09.788" v="496" actId="478"/>
          <ac:graphicFrameMkLst>
            <pc:docMk/>
            <pc:sldMk cId="1786735392" sldId="282"/>
            <ac:graphicFrameMk id="2" creationId="{FF813DC9-082C-C800-8318-0B25A2F51681}"/>
          </ac:graphicFrameMkLst>
        </pc:graphicFrameChg>
        <pc:graphicFrameChg chg="del modGraphic">
          <ac:chgData name="France-Charles Fleury" userId="adc30731-4211-4226-b32d-84ce9055fbb7" providerId="ADAL" clId="{C6C50CEE-D814-407A-91CB-5A9260FD08E8}" dt="2025-09-23T19:33:12.259" v="498" actId="478"/>
          <ac:graphicFrameMkLst>
            <pc:docMk/>
            <pc:sldMk cId="1786735392" sldId="282"/>
            <ac:graphicFrameMk id="6" creationId="{F3AFFF0B-1ACC-C71C-50DB-EBEF8A688EE8}"/>
          </ac:graphicFrameMkLst>
        </pc:graphicFrameChg>
        <pc:graphicFrameChg chg="add mod modGraphic">
          <ac:chgData name="France-Charles Fleury" userId="adc30731-4211-4226-b32d-84ce9055fbb7" providerId="ADAL" clId="{C6C50CEE-D814-407A-91CB-5A9260FD08E8}" dt="2025-09-23T19:34:46.737" v="503" actId="14100"/>
          <ac:graphicFrameMkLst>
            <pc:docMk/>
            <pc:sldMk cId="1786735392" sldId="282"/>
            <ac:graphicFrameMk id="8" creationId="{C9EECCFC-FC35-3F2C-C0A1-571C78545A98}"/>
          </ac:graphicFrameMkLst>
        </pc:graphicFrameChg>
        <pc:graphicFrameChg chg="add mod modGraphic">
          <ac:chgData name="France-Charles Fleury" userId="adc30731-4211-4226-b32d-84ce9055fbb7" providerId="ADAL" clId="{C6C50CEE-D814-407A-91CB-5A9260FD08E8}" dt="2025-09-24T15:19:05.573" v="2297" actId="14100"/>
          <ac:graphicFrameMkLst>
            <pc:docMk/>
            <pc:sldMk cId="1786735392" sldId="282"/>
            <ac:graphicFrameMk id="9" creationId="{2B61754F-4C24-0311-15E0-C77F355D3811}"/>
          </ac:graphicFrameMkLst>
        </pc:graphicFrameChg>
        <pc:graphicFrameChg chg="add mod modGraphic">
          <ac:chgData name="France-Charles Fleury" userId="adc30731-4211-4226-b32d-84ce9055fbb7" providerId="ADAL" clId="{C6C50CEE-D814-407A-91CB-5A9260FD08E8}" dt="2025-09-24T15:25:01.229" v="2307" actId="1036"/>
          <ac:graphicFrameMkLst>
            <pc:docMk/>
            <pc:sldMk cId="1786735392" sldId="282"/>
            <ac:graphicFrameMk id="12" creationId="{2203938D-974A-4FC9-4703-B830424D6B4D}"/>
          </ac:graphicFrameMkLst>
        </pc:graphicFrameChg>
      </pc:sldChg>
      <pc:sldMasterChg chg="modSldLayout">
        <pc:chgData name="France-Charles Fleury" userId="adc30731-4211-4226-b32d-84ce9055fbb7" providerId="ADAL" clId="{C6C50CEE-D814-407A-91CB-5A9260FD08E8}" dt="2025-09-23T17:30:48.050" v="13" actId="1076"/>
        <pc:sldMasterMkLst>
          <pc:docMk/>
          <pc:sldMasterMk cId="476818889" sldId="2147483648"/>
        </pc:sldMasterMkLst>
        <pc:sldLayoutChg chg="modSp mod">
          <pc:chgData name="France-Charles Fleury" userId="adc30731-4211-4226-b32d-84ce9055fbb7" providerId="ADAL" clId="{C6C50CEE-D814-407A-91CB-5A9260FD08E8}" dt="2025-09-23T17:30:48.050" v="13" actId="1076"/>
          <pc:sldLayoutMkLst>
            <pc:docMk/>
            <pc:sldMasterMk cId="476818889" sldId="2147483648"/>
            <pc:sldLayoutMk cId="2178796300" sldId="2147483649"/>
          </pc:sldLayoutMkLst>
          <pc:spChg chg="mod">
            <ac:chgData name="France-Charles Fleury" userId="adc30731-4211-4226-b32d-84ce9055fbb7" providerId="ADAL" clId="{C6C50CEE-D814-407A-91CB-5A9260FD08E8}" dt="2025-09-23T17:30:48.050" v="13" actId="1076"/>
            <ac:spMkLst>
              <pc:docMk/>
              <pc:sldMasterMk cId="476818889" sldId="2147483648"/>
              <pc:sldLayoutMk cId="2178796300" sldId="2147483649"/>
              <ac:spMk id="5" creationId="{0A6B3DE0-F5BE-1420-43E5-C10D0AAC290E}"/>
            </ac:spMkLst>
          </pc:spChg>
          <pc:spChg chg="mod">
            <ac:chgData name="France-Charles Fleury" userId="adc30731-4211-4226-b32d-84ce9055fbb7" providerId="ADAL" clId="{C6C50CEE-D814-407A-91CB-5A9260FD08E8}" dt="2025-09-23T17:30:41.594" v="12" actId="1076"/>
            <ac:spMkLst>
              <pc:docMk/>
              <pc:sldMasterMk cId="476818889" sldId="2147483648"/>
              <pc:sldLayoutMk cId="2178796300" sldId="2147483649"/>
              <ac:spMk id="8" creationId="{50B488A5-8725-5C04-6DDE-EBFD566740A0}"/>
            </ac:spMkLst>
          </pc:spChg>
          <pc:picChg chg="mod">
            <ac:chgData name="France-Charles Fleury" userId="adc30731-4211-4226-b32d-84ce9055fbb7" providerId="ADAL" clId="{C6C50CEE-D814-407A-91CB-5A9260FD08E8}" dt="2025-09-23T17:30:34.474" v="10" actId="1076"/>
            <ac:picMkLst>
              <pc:docMk/>
              <pc:sldMasterMk cId="476818889" sldId="2147483648"/>
              <pc:sldLayoutMk cId="2178796300" sldId="2147483649"/>
              <ac:picMk id="10" creationId="{A0BCF6D3-227F-3ADB-062A-3566F025722E}"/>
            </ac:picMkLst>
          </pc:picChg>
        </pc:sldLayoutChg>
      </pc:sldMasterChg>
    </pc:docChg>
  </pc:docChgLst>
  <pc:docChgLst>
    <pc:chgData name="France-Charles Fleury" userId="adc30731-4211-4226-b32d-84ce9055fbb7" providerId="ADAL" clId="{37D50698-93B1-4BD2-93B2-725371694CF1}"/>
    <pc:docChg chg="undo custSel addSld delSld modSld modMainMaster modSection">
      <pc:chgData name="France-Charles Fleury" userId="adc30731-4211-4226-b32d-84ce9055fbb7" providerId="ADAL" clId="{37D50698-93B1-4BD2-93B2-725371694CF1}" dt="2025-09-22T20:18:12.273" v="7891" actId="179"/>
      <pc:docMkLst>
        <pc:docMk/>
      </pc:docMkLst>
      <pc:sldChg chg="addSp modSp mod">
        <pc:chgData name="France-Charles Fleury" userId="adc30731-4211-4226-b32d-84ce9055fbb7" providerId="ADAL" clId="{37D50698-93B1-4BD2-93B2-725371694CF1}" dt="2025-09-22T19:40:18.330" v="6522" actId="6549"/>
        <pc:sldMkLst>
          <pc:docMk/>
          <pc:sldMk cId="3093555910" sldId="256"/>
        </pc:sldMkLst>
        <pc:spChg chg="mod">
          <ac:chgData name="France-Charles Fleury" userId="adc30731-4211-4226-b32d-84ce9055fbb7" providerId="ADAL" clId="{37D50698-93B1-4BD2-93B2-725371694CF1}" dt="2025-09-22T19:39:51.475" v="6480" actId="14100"/>
          <ac:spMkLst>
            <pc:docMk/>
            <pc:sldMk cId="3093555910" sldId="256"/>
            <ac:spMk id="2" creationId="{07F443D2-D6D4-7AD7-89C3-B80F57C283D4}"/>
          </ac:spMkLst>
        </pc:spChg>
        <pc:spChg chg="mod">
          <ac:chgData name="France-Charles Fleury" userId="adc30731-4211-4226-b32d-84ce9055fbb7" providerId="ADAL" clId="{37D50698-93B1-4BD2-93B2-725371694CF1}" dt="2025-09-22T19:40:18.330" v="6522" actId="6549"/>
          <ac:spMkLst>
            <pc:docMk/>
            <pc:sldMk cId="3093555910" sldId="256"/>
            <ac:spMk id="3" creationId="{CDAAED89-FC15-4A02-EBC9-FDECBF6412BF}"/>
          </ac:spMkLst>
        </pc:spChg>
        <pc:spChg chg="add mod">
          <ac:chgData name="France-Charles Fleury" userId="adc30731-4211-4226-b32d-84ce9055fbb7" providerId="ADAL" clId="{37D50698-93B1-4BD2-93B2-725371694CF1}" dt="2025-09-22T18:06:01.012" v="4008" actId="1076"/>
          <ac:spMkLst>
            <pc:docMk/>
            <pc:sldMk cId="3093555910" sldId="256"/>
            <ac:spMk id="4" creationId="{9DCE7E76-AA5E-8E0D-3FB6-B5DED6BAA10A}"/>
          </ac:spMkLst>
        </pc:spChg>
      </pc:sldChg>
      <pc:sldChg chg="modSp mod modAnim">
        <pc:chgData name="France-Charles Fleury" userId="adc30731-4211-4226-b32d-84ce9055fbb7" providerId="ADAL" clId="{37D50698-93B1-4BD2-93B2-725371694CF1}" dt="2025-09-22T19:03:53.488" v="4595" actId="20577"/>
        <pc:sldMkLst>
          <pc:docMk/>
          <pc:sldMk cId="3586490003" sldId="257"/>
        </pc:sldMkLst>
        <pc:spChg chg="mod">
          <ac:chgData name="France-Charles Fleury" userId="adc30731-4211-4226-b32d-84ce9055fbb7" providerId="ADAL" clId="{37D50698-93B1-4BD2-93B2-725371694CF1}" dt="2025-09-22T19:03:53.488" v="4595" actId="20577"/>
          <ac:spMkLst>
            <pc:docMk/>
            <pc:sldMk cId="3586490003" sldId="257"/>
            <ac:spMk id="2" creationId="{8F8BD57F-01B2-4B71-5853-4B18C23C75B4}"/>
          </ac:spMkLst>
        </pc:spChg>
      </pc:sldChg>
      <pc:sldChg chg="modSp mod">
        <pc:chgData name="France-Charles Fleury" userId="adc30731-4211-4226-b32d-84ce9055fbb7" providerId="ADAL" clId="{37D50698-93B1-4BD2-93B2-725371694CF1}" dt="2025-09-22T18:16:42.293" v="4009" actId="20578"/>
        <pc:sldMkLst>
          <pc:docMk/>
          <pc:sldMk cId="976841125" sldId="258"/>
        </pc:sldMkLst>
        <pc:spChg chg="mod">
          <ac:chgData name="France-Charles Fleury" userId="adc30731-4211-4226-b32d-84ce9055fbb7" providerId="ADAL" clId="{37D50698-93B1-4BD2-93B2-725371694CF1}" dt="2025-09-22T18:16:42.293" v="4009" actId="20578"/>
          <ac:spMkLst>
            <pc:docMk/>
            <pc:sldMk cId="976841125" sldId="258"/>
            <ac:spMk id="2" creationId="{E835F7DA-1ED1-096D-C63F-FD62D0F4A78F}"/>
          </ac:spMkLst>
        </pc:spChg>
        <pc:spChg chg="mod">
          <ac:chgData name="France-Charles Fleury" userId="adc30731-4211-4226-b32d-84ce9055fbb7" providerId="ADAL" clId="{37D50698-93B1-4BD2-93B2-725371694CF1}" dt="2025-09-22T17:19:21.054" v="2655" actId="20577"/>
          <ac:spMkLst>
            <pc:docMk/>
            <pc:sldMk cId="976841125" sldId="258"/>
            <ac:spMk id="4" creationId="{A6DD38D6-9A19-0900-30BB-7EB89B4731B7}"/>
          </ac:spMkLst>
        </pc:spChg>
      </pc:sldChg>
      <pc:sldChg chg="addSp modSp mod modAnim">
        <pc:chgData name="France-Charles Fleury" userId="adc30731-4211-4226-b32d-84ce9055fbb7" providerId="ADAL" clId="{37D50698-93B1-4BD2-93B2-725371694CF1}" dt="2025-09-22T19:34:09.319" v="6166" actId="20577"/>
        <pc:sldMkLst>
          <pc:docMk/>
          <pc:sldMk cId="3631817622" sldId="259"/>
        </pc:sldMkLst>
        <pc:spChg chg="mod">
          <ac:chgData name="France-Charles Fleury" userId="adc30731-4211-4226-b32d-84ce9055fbb7" providerId="ADAL" clId="{37D50698-93B1-4BD2-93B2-725371694CF1}" dt="2025-09-22T19:34:09.319" v="6166" actId="20577"/>
          <ac:spMkLst>
            <pc:docMk/>
            <pc:sldMk cId="3631817622" sldId="259"/>
            <ac:spMk id="2" creationId="{B9C4B0D7-A0A7-4C10-9A6E-C1A249D7C878}"/>
          </ac:spMkLst>
        </pc:spChg>
        <pc:spChg chg="mod">
          <ac:chgData name="France-Charles Fleury" userId="adc30731-4211-4226-b32d-84ce9055fbb7" providerId="ADAL" clId="{37D50698-93B1-4BD2-93B2-725371694CF1}" dt="2025-09-22T15:02:35.470" v="765" actId="20577"/>
          <ac:spMkLst>
            <pc:docMk/>
            <pc:sldMk cId="3631817622" sldId="259"/>
            <ac:spMk id="4" creationId="{29E6738E-C961-C51D-20BD-AC750B603BAA}"/>
          </ac:spMkLst>
        </pc:spChg>
        <pc:spChg chg="add mod">
          <ac:chgData name="France-Charles Fleury" userId="adc30731-4211-4226-b32d-84ce9055fbb7" providerId="ADAL" clId="{37D50698-93B1-4BD2-93B2-725371694CF1}" dt="2025-09-22T19:29:52.233" v="5999" actId="20577"/>
          <ac:spMkLst>
            <pc:docMk/>
            <pc:sldMk cId="3631817622" sldId="259"/>
            <ac:spMk id="5" creationId="{F1402AF9-E317-DA5F-74F9-E9DD4BEFF288}"/>
          </ac:spMkLst>
        </pc:spChg>
      </pc:sldChg>
      <pc:sldChg chg="del">
        <pc:chgData name="France-Charles Fleury" userId="adc30731-4211-4226-b32d-84ce9055fbb7" providerId="ADAL" clId="{37D50698-93B1-4BD2-93B2-725371694CF1}" dt="2025-09-22T15:02:41.143" v="766" actId="2696"/>
        <pc:sldMkLst>
          <pc:docMk/>
          <pc:sldMk cId="215526400" sldId="260"/>
        </pc:sldMkLst>
      </pc:sldChg>
      <pc:sldChg chg="modSp mod modAnim modNotesTx">
        <pc:chgData name="France-Charles Fleury" userId="adc30731-4211-4226-b32d-84ce9055fbb7" providerId="ADAL" clId="{37D50698-93B1-4BD2-93B2-725371694CF1}" dt="2025-09-22T17:33:19.686" v="3172" actId="20577"/>
        <pc:sldMkLst>
          <pc:docMk/>
          <pc:sldMk cId="763230302" sldId="261"/>
        </pc:sldMkLst>
        <pc:spChg chg="mod">
          <ac:chgData name="France-Charles Fleury" userId="adc30731-4211-4226-b32d-84ce9055fbb7" providerId="ADAL" clId="{37D50698-93B1-4BD2-93B2-725371694CF1}" dt="2025-09-22T17:33:19.686" v="3172" actId="20577"/>
          <ac:spMkLst>
            <pc:docMk/>
            <pc:sldMk cId="763230302" sldId="261"/>
            <ac:spMk id="2" creationId="{EFEB5674-2BF7-511E-A49E-4FD0765998F3}"/>
          </ac:spMkLst>
        </pc:spChg>
      </pc:sldChg>
      <pc:sldChg chg="modSp mod modNotesTx">
        <pc:chgData name="France-Charles Fleury" userId="adc30731-4211-4226-b32d-84ce9055fbb7" providerId="ADAL" clId="{37D50698-93B1-4BD2-93B2-725371694CF1}" dt="2025-09-22T19:57:09.104" v="7232" actId="27636"/>
        <pc:sldMkLst>
          <pc:docMk/>
          <pc:sldMk cId="738309872" sldId="262"/>
        </pc:sldMkLst>
      </pc:sldChg>
      <pc:sldChg chg="del">
        <pc:chgData name="France-Charles Fleury" userId="adc30731-4211-4226-b32d-84ce9055fbb7" providerId="ADAL" clId="{37D50698-93B1-4BD2-93B2-725371694CF1}" dt="2025-09-22T19:04:48.385" v="4597" actId="2696"/>
        <pc:sldMkLst>
          <pc:docMk/>
          <pc:sldMk cId="1990881504" sldId="263"/>
        </pc:sldMkLst>
      </pc:sldChg>
      <pc:sldChg chg="modSp mod modNotesTx">
        <pc:chgData name="France-Charles Fleury" userId="adc30731-4211-4226-b32d-84ce9055fbb7" providerId="ADAL" clId="{37D50698-93B1-4BD2-93B2-725371694CF1}" dt="2025-09-22T19:32:21.581" v="6135" actId="313"/>
        <pc:sldMkLst>
          <pc:docMk/>
          <pc:sldMk cId="3049892889" sldId="264"/>
        </pc:sldMkLst>
        <pc:spChg chg="mod">
          <ac:chgData name="France-Charles Fleury" userId="adc30731-4211-4226-b32d-84ce9055fbb7" providerId="ADAL" clId="{37D50698-93B1-4BD2-93B2-725371694CF1}" dt="2025-09-22T19:32:21.581" v="6135" actId="313"/>
          <ac:spMkLst>
            <pc:docMk/>
            <pc:sldMk cId="3049892889" sldId="264"/>
            <ac:spMk id="2" creationId="{F8E9CC3E-14E3-6D51-F446-68A23AF4C28A}"/>
          </ac:spMkLst>
        </pc:spChg>
        <pc:spChg chg="mod">
          <ac:chgData name="France-Charles Fleury" userId="adc30731-4211-4226-b32d-84ce9055fbb7" providerId="ADAL" clId="{37D50698-93B1-4BD2-93B2-725371694CF1}" dt="2025-09-22T19:05:26.161" v="4628" actId="20577"/>
          <ac:spMkLst>
            <pc:docMk/>
            <pc:sldMk cId="3049892889" sldId="264"/>
            <ac:spMk id="4" creationId="{ABFF6D01-C1EE-C6FF-8A65-DA25469D5DA5}"/>
          </ac:spMkLst>
        </pc:spChg>
      </pc:sldChg>
      <pc:sldChg chg="del">
        <pc:chgData name="France-Charles Fleury" userId="adc30731-4211-4226-b32d-84ce9055fbb7" providerId="ADAL" clId="{37D50698-93B1-4BD2-93B2-725371694CF1}" dt="2025-09-22T19:05:38.018" v="4629" actId="2696"/>
        <pc:sldMkLst>
          <pc:docMk/>
          <pc:sldMk cId="4085966164" sldId="265"/>
        </pc:sldMkLst>
      </pc:sldChg>
      <pc:sldChg chg="modSp mod">
        <pc:chgData name="France-Charles Fleury" userId="adc30731-4211-4226-b32d-84ce9055fbb7" providerId="ADAL" clId="{37D50698-93B1-4BD2-93B2-725371694CF1}" dt="2025-09-22T19:35:48.777" v="6312" actId="6549"/>
        <pc:sldMkLst>
          <pc:docMk/>
          <pc:sldMk cId="3459769165" sldId="266"/>
        </pc:sldMkLst>
        <pc:spChg chg="mod">
          <ac:chgData name="France-Charles Fleury" userId="adc30731-4211-4226-b32d-84ce9055fbb7" providerId="ADAL" clId="{37D50698-93B1-4BD2-93B2-725371694CF1}" dt="2025-09-22T19:35:32.491" v="6301" actId="20577"/>
          <ac:spMkLst>
            <pc:docMk/>
            <pc:sldMk cId="3459769165" sldId="266"/>
            <ac:spMk id="2" creationId="{57823D51-8C6B-4769-89F3-FD4A9467C877}"/>
          </ac:spMkLst>
        </pc:spChg>
        <pc:spChg chg="mod">
          <ac:chgData name="France-Charles Fleury" userId="adc30731-4211-4226-b32d-84ce9055fbb7" providerId="ADAL" clId="{37D50698-93B1-4BD2-93B2-725371694CF1}" dt="2025-09-22T19:06:07.419" v="4637" actId="20577"/>
          <ac:spMkLst>
            <pc:docMk/>
            <pc:sldMk cId="3459769165" sldId="266"/>
            <ac:spMk id="4" creationId="{E3BA0B31-60C3-9909-168D-65747436AE7C}"/>
          </ac:spMkLst>
        </pc:spChg>
        <pc:spChg chg="mod">
          <ac:chgData name="France-Charles Fleury" userId="adc30731-4211-4226-b32d-84ce9055fbb7" providerId="ADAL" clId="{37D50698-93B1-4BD2-93B2-725371694CF1}" dt="2025-09-22T19:35:48.777" v="6312" actId="6549"/>
          <ac:spMkLst>
            <pc:docMk/>
            <pc:sldMk cId="3459769165" sldId="266"/>
            <ac:spMk id="5" creationId="{8CCF685B-5F34-2AAE-66D8-064648209AB7}"/>
          </ac:spMkLst>
        </pc:spChg>
      </pc:sldChg>
      <pc:sldChg chg="modSp mod">
        <pc:chgData name="France-Charles Fleury" userId="adc30731-4211-4226-b32d-84ce9055fbb7" providerId="ADAL" clId="{37D50698-93B1-4BD2-93B2-725371694CF1}" dt="2025-09-22T19:46:40.830" v="7039" actId="15"/>
        <pc:sldMkLst>
          <pc:docMk/>
          <pc:sldMk cId="2934390327" sldId="267"/>
        </pc:sldMkLst>
        <pc:spChg chg="mod">
          <ac:chgData name="France-Charles Fleury" userId="adc30731-4211-4226-b32d-84ce9055fbb7" providerId="ADAL" clId="{37D50698-93B1-4BD2-93B2-725371694CF1}" dt="2025-09-22T19:33:38.508" v="6137" actId="20577"/>
          <ac:spMkLst>
            <pc:docMk/>
            <pc:sldMk cId="2934390327" sldId="267"/>
            <ac:spMk id="8" creationId="{40FAC9FF-F557-C08D-7B38-25E19A367724}"/>
          </ac:spMkLst>
        </pc:spChg>
        <pc:spChg chg="mod">
          <ac:chgData name="France-Charles Fleury" userId="adc30731-4211-4226-b32d-84ce9055fbb7" providerId="ADAL" clId="{37D50698-93B1-4BD2-93B2-725371694CF1}" dt="2025-09-22T19:46:40.830" v="7039" actId="15"/>
          <ac:spMkLst>
            <pc:docMk/>
            <pc:sldMk cId="2934390327" sldId="267"/>
            <ac:spMk id="9" creationId="{060B33A7-F123-3BAE-1D16-46BACFA65B20}"/>
          </ac:spMkLst>
        </pc:spChg>
      </pc:sldChg>
      <pc:sldChg chg="addSp modSp new mod modAnim">
        <pc:chgData name="France-Charles Fleury" userId="adc30731-4211-4226-b32d-84ce9055fbb7" providerId="ADAL" clId="{37D50698-93B1-4BD2-93B2-725371694CF1}" dt="2025-09-22T18:17:12.421" v="4011" actId="20577"/>
        <pc:sldMkLst>
          <pc:docMk/>
          <pc:sldMk cId="3811883669" sldId="269"/>
        </pc:sldMkLst>
        <pc:spChg chg="mod">
          <ac:chgData name="France-Charles Fleury" userId="adc30731-4211-4226-b32d-84ce9055fbb7" providerId="ADAL" clId="{37D50698-93B1-4BD2-93B2-725371694CF1}" dt="2025-09-22T18:02:00.170" v="3924" actId="255"/>
          <ac:spMkLst>
            <pc:docMk/>
            <pc:sldMk cId="3811883669" sldId="269"/>
            <ac:spMk id="2" creationId="{E28879DB-EDFE-A800-37D0-12707A1614EA}"/>
          </ac:spMkLst>
        </pc:spChg>
        <pc:spChg chg="mod">
          <ac:chgData name="France-Charles Fleury" userId="adc30731-4211-4226-b32d-84ce9055fbb7" providerId="ADAL" clId="{37D50698-93B1-4BD2-93B2-725371694CF1}" dt="2025-09-22T18:17:12.421" v="4011" actId="20577"/>
          <ac:spMkLst>
            <pc:docMk/>
            <pc:sldMk cId="3811883669" sldId="269"/>
            <ac:spMk id="4" creationId="{5A932671-B448-9043-98B8-4B2A36233238}"/>
          </ac:spMkLst>
        </pc:spChg>
        <pc:spChg chg="add mod">
          <ac:chgData name="France-Charles Fleury" userId="adc30731-4211-4226-b32d-84ce9055fbb7" providerId="ADAL" clId="{37D50698-93B1-4BD2-93B2-725371694CF1}" dt="2025-09-22T17:51:40.315" v="3704" actId="20577"/>
          <ac:spMkLst>
            <pc:docMk/>
            <pc:sldMk cId="3811883669" sldId="269"/>
            <ac:spMk id="5" creationId="{B179D72C-E3EA-8CA0-9B32-E03B40CAED46}"/>
          </ac:spMkLst>
        </pc:spChg>
      </pc:sldChg>
      <pc:sldChg chg="addSp delSp modSp add mod delAnim">
        <pc:chgData name="France-Charles Fleury" userId="adc30731-4211-4226-b32d-84ce9055fbb7" providerId="ADAL" clId="{37D50698-93B1-4BD2-93B2-725371694CF1}" dt="2025-09-22T18:17:24.155" v="4015" actId="20577"/>
        <pc:sldMkLst>
          <pc:docMk/>
          <pc:sldMk cId="2454488263" sldId="270"/>
        </pc:sldMkLst>
        <pc:spChg chg="mod">
          <ac:chgData name="France-Charles Fleury" userId="adc30731-4211-4226-b32d-84ce9055fbb7" providerId="ADAL" clId="{37D50698-93B1-4BD2-93B2-725371694CF1}" dt="2025-09-22T18:02:06.623" v="3925" actId="255"/>
          <ac:spMkLst>
            <pc:docMk/>
            <pc:sldMk cId="2454488263" sldId="270"/>
            <ac:spMk id="2" creationId="{1C476D54-DB21-AAF3-D6A8-27254B85EBEB}"/>
          </ac:spMkLst>
        </pc:spChg>
        <pc:spChg chg="mod">
          <ac:chgData name="France-Charles Fleury" userId="adc30731-4211-4226-b32d-84ce9055fbb7" providerId="ADAL" clId="{37D50698-93B1-4BD2-93B2-725371694CF1}" dt="2025-09-22T18:17:24.155" v="4015" actId="20577"/>
          <ac:spMkLst>
            <pc:docMk/>
            <pc:sldMk cId="2454488263" sldId="270"/>
            <ac:spMk id="4" creationId="{DC742CF1-5256-7916-F0A2-FC3FD80AF0CD}"/>
          </ac:spMkLst>
        </pc:spChg>
        <pc:spChg chg="add mod">
          <ac:chgData name="France-Charles Fleury" userId="adc30731-4211-4226-b32d-84ce9055fbb7" providerId="ADAL" clId="{37D50698-93B1-4BD2-93B2-725371694CF1}" dt="2025-09-22T18:01:26.890" v="3920" actId="1076"/>
          <ac:spMkLst>
            <pc:docMk/>
            <pc:sldMk cId="2454488263" sldId="270"/>
            <ac:spMk id="9" creationId="{18AFAEDA-954D-A346-6198-2788508E356A}"/>
          </ac:spMkLst>
        </pc:spChg>
      </pc:sldChg>
      <pc:sldChg chg="delSp modSp add mod delAnim">
        <pc:chgData name="France-Charles Fleury" userId="adc30731-4211-4226-b32d-84ce9055fbb7" providerId="ADAL" clId="{37D50698-93B1-4BD2-93B2-725371694CF1}" dt="2025-09-22T18:52:06.233" v="4396" actId="6549"/>
        <pc:sldMkLst>
          <pc:docMk/>
          <pc:sldMk cId="2131018336" sldId="271"/>
        </pc:sldMkLst>
        <pc:spChg chg="mod">
          <ac:chgData name="France-Charles Fleury" userId="adc30731-4211-4226-b32d-84ce9055fbb7" providerId="ADAL" clId="{37D50698-93B1-4BD2-93B2-725371694CF1}" dt="2025-09-22T18:52:06.233" v="4396" actId="6549"/>
          <ac:spMkLst>
            <pc:docMk/>
            <pc:sldMk cId="2131018336" sldId="271"/>
            <ac:spMk id="2" creationId="{7E1C9DBD-7C19-214E-E40D-A4B5547E75C0}"/>
          </ac:spMkLst>
        </pc:spChg>
        <pc:spChg chg="mod">
          <ac:chgData name="France-Charles Fleury" userId="adc30731-4211-4226-b32d-84ce9055fbb7" providerId="ADAL" clId="{37D50698-93B1-4BD2-93B2-725371694CF1}" dt="2025-09-22T17:45:34.391" v="3589" actId="6549"/>
          <ac:spMkLst>
            <pc:docMk/>
            <pc:sldMk cId="2131018336" sldId="271"/>
            <ac:spMk id="4" creationId="{F217F52D-61F0-34CF-983D-C2D023738C6E}"/>
          </ac:spMkLst>
        </pc:spChg>
      </pc:sldChg>
      <pc:sldChg chg="addSp delSp modSp new mod modAnim">
        <pc:chgData name="France-Charles Fleury" userId="adc30731-4211-4226-b32d-84ce9055fbb7" providerId="ADAL" clId="{37D50698-93B1-4BD2-93B2-725371694CF1}" dt="2025-09-22T19:04:18.219" v="4596" actId="113"/>
        <pc:sldMkLst>
          <pc:docMk/>
          <pc:sldMk cId="4127423294" sldId="272"/>
        </pc:sldMkLst>
      </pc:sldChg>
      <pc:sldChg chg="modSp add mod">
        <pc:chgData name="France-Charles Fleury" userId="adc30731-4211-4226-b32d-84ce9055fbb7" providerId="ADAL" clId="{37D50698-93B1-4BD2-93B2-725371694CF1}" dt="2025-09-22T20:00:19.517" v="7275" actId="14100"/>
        <pc:sldMkLst>
          <pc:docMk/>
          <pc:sldMk cId="524133922" sldId="273"/>
        </pc:sldMkLst>
        <pc:spChg chg="mod">
          <ac:chgData name="France-Charles Fleury" userId="adc30731-4211-4226-b32d-84ce9055fbb7" providerId="ADAL" clId="{37D50698-93B1-4BD2-93B2-725371694CF1}" dt="2025-09-22T19:50:23.376" v="7078" actId="20577"/>
          <ac:spMkLst>
            <pc:docMk/>
            <pc:sldMk cId="524133922" sldId="273"/>
            <ac:spMk id="4" creationId="{B7CC311A-29C9-8309-3AA0-44466089A7F1}"/>
          </ac:spMkLst>
        </pc:spChg>
      </pc:sldChg>
      <pc:sldChg chg="addSp delSp modSp add del mod delAnim modAnim">
        <pc:chgData name="France-Charles Fleury" userId="adc30731-4211-4226-b32d-84ce9055fbb7" providerId="ADAL" clId="{37D50698-93B1-4BD2-93B2-725371694CF1}" dt="2025-09-22T18:52:37.008" v="4397" actId="2696"/>
        <pc:sldMkLst>
          <pc:docMk/>
          <pc:sldMk cId="1419352291" sldId="273"/>
        </pc:sldMkLst>
      </pc:sldChg>
      <pc:sldChg chg="modSp add mod">
        <pc:chgData name="France-Charles Fleury" userId="adc30731-4211-4226-b32d-84ce9055fbb7" providerId="ADAL" clId="{37D50698-93B1-4BD2-93B2-725371694CF1}" dt="2025-09-22T20:05:22.443" v="7578" actId="948"/>
        <pc:sldMkLst>
          <pc:docMk/>
          <pc:sldMk cId="1732112408" sldId="274"/>
        </pc:sldMkLst>
      </pc:sldChg>
      <pc:sldChg chg="modSp add mod">
        <pc:chgData name="France-Charles Fleury" userId="adc30731-4211-4226-b32d-84ce9055fbb7" providerId="ADAL" clId="{37D50698-93B1-4BD2-93B2-725371694CF1}" dt="2025-09-22T20:10:42.716" v="7850" actId="14100"/>
        <pc:sldMkLst>
          <pc:docMk/>
          <pc:sldMk cId="2551718517" sldId="275"/>
        </pc:sldMkLst>
      </pc:sldChg>
      <pc:sldChg chg="modSp add mod">
        <pc:chgData name="France-Charles Fleury" userId="adc30731-4211-4226-b32d-84ce9055fbb7" providerId="ADAL" clId="{37D50698-93B1-4BD2-93B2-725371694CF1}" dt="2025-09-22T20:18:12.273" v="7891" actId="179"/>
        <pc:sldMkLst>
          <pc:docMk/>
          <pc:sldMk cId="948033663" sldId="276"/>
        </pc:sldMkLst>
      </pc:sldChg>
      <pc:sldMasterChg chg="modSldLayout">
        <pc:chgData name="France-Charles Fleury" userId="adc30731-4211-4226-b32d-84ce9055fbb7" providerId="ADAL" clId="{37D50698-93B1-4BD2-93B2-725371694CF1}" dt="2025-09-22T14:45:45.747" v="152" actId="478"/>
        <pc:sldMasterMkLst>
          <pc:docMk/>
          <pc:sldMasterMk cId="476818889" sldId="2147483648"/>
        </pc:sldMasterMkLst>
        <pc:sldLayoutChg chg="addSp delSp modSp mod">
          <pc:chgData name="France-Charles Fleury" userId="adc30731-4211-4226-b32d-84ce9055fbb7" providerId="ADAL" clId="{37D50698-93B1-4BD2-93B2-725371694CF1}" dt="2025-09-22T14:45:45.747" v="152" actId="478"/>
          <pc:sldLayoutMkLst>
            <pc:docMk/>
            <pc:sldMasterMk cId="476818889" sldId="2147483648"/>
            <pc:sldLayoutMk cId="2178796300" sldId="2147483649"/>
          </pc:sldLayoutMkLst>
          <pc:spChg chg="add mod">
            <ac:chgData name="France-Charles Fleury" userId="adc30731-4211-4226-b32d-84ce9055fbb7" providerId="ADAL" clId="{37D50698-93B1-4BD2-93B2-725371694CF1}" dt="2025-09-22T14:44:14.053" v="142" actId="20577"/>
            <ac:spMkLst>
              <pc:docMk/>
              <pc:sldMasterMk cId="476818889" sldId="2147483648"/>
              <pc:sldLayoutMk cId="2178796300" sldId="2147483649"/>
              <ac:spMk id="4" creationId="{238D99ED-3621-C9C8-498C-E95A0570378C}"/>
            </ac:spMkLst>
          </pc:spChg>
          <pc:spChg chg="mod">
            <ac:chgData name="France-Charles Fleury" userId="adc30731-4211-4226-b32d-84ce9055fbb7" providerId="ADAL" clId="{37D50698-93B1-4BD2-93B2-725371694CF1}" dt="2025-09-22T14:44:49.590" v="146" actId="1076"/>
            <ac:spMkLst>
              <pc:docMk/>
              <pc:sldMasterMk cId="476818889" sldId="2147483648"/>
              <pc:sldLayoutMk cId="2178796300" sldId="2147483649"/>
              <ac:spMk id="8" creationId="{50B488A5-8725-5C04-6DDE-EBFD566740A0}"/>
            </ac:spMkLst>
          </pc:spChg>
        </pc:sldLayoutChg>
      </pc:sldMasterChg>
    </pc:docChg>
  </pc:docChgLst>
  <pc:docChgLst>
    <pc:chgData name="Julien Le Beller" userId="S::jlbeller@cegepthetford.ca::4261737e-d54d-432e-85f1-ad86c33bd2d0" providerId="AD" clId="Web-{56D5A85B-D44D-95D7-BDBF-B90ABAB451BE}"/>
    <pc:docChg chg="mod sldOrd">
      <pc:chgData name="Julien Le Beller" userId="S::jlbeller@cegepthetford.ca::4261737e-d54d-432e-85f1-ad86c33bd2d0" providerId="AD" clId="Web-{56D5A85B-D44D-95D7-BDBF-B90ABAB451BE}" dt="2025-09-23T15:10:15.508" v="3"/>
      <pc:docMkLst>
        <pc:docMk/>
      </pc:docMkLst>
      <pc:sldChg chg="ord">
        <pc:chgData name="Julien Le Beller" userId="S::jlbeller@cegepthetford.ca::4261737e-d54d-432e-85f1-ad86c33bd2d0" providerId="AD" clId="Web-{56D5A85B-D44D-95D7-BDBF-B90ABAB451BE}" dt="2025-09-23T15:03:56.768" v="2"/>
        <pc:sldMkLst>
          <pc:docMk/>
          <pc:sldMk cId="3631817622" sldId="259"/>
        </pc:sldMkLst>
      </pc:sldChg>
      <pc:sldChg chg="ord">
        <pc:chgData name="Julien Le Beller" userId="S::jlbeller@cegepthetford.ca::4261737e-d54d-432e-85f1-ad86c33bd2d0" providerId="AD" clId="Web-{56D5A85B-D44D-95D7-BDBF-B90ABAB451BE}" dt="2025-09-23T15:10:15.508" v="3"/>
        <pc:sldMkLst>
          <pc:docMk/>
          <pc:sldMk cId="2131018336" sldId="271"/>
        </pc:sldMkLst>
      </pc:sldChg>
      <pc:sldChg chg="ord">
        <pc:chgData name="Julien Le Beller" userId="S::jlbeller@cegepthetford.ca::4261737e-d54d-432e-85f1-ad86c33bd2d0" providerId="AD" clId="Web-{56D5A85B-D44D-95D7-BDBF-B90ABAB451BE}" dt="2025-09-23T14:23:05.922" v="0"/>
        <pc:sldMkLst>
          <pc:docMk/>
          <pc:sldMk cId="524133922" sldId="273"/>
        </pc:sldMkLst>
      </pc:sldChg>
    </pc:docChg>
  </pc:docChgLst>
  <pc:docChgLst>
    <pc:chgData name="France-Charles Fleury" userId="S::fcfleury@cegepthetford.ca::adc30731-4211-4226-b32d-84ce9055fbb7" providerId="AD" clId="Web-{C1FF787C-E849-28AD-406B-3E50D0C46149}"/>
    <pc:docChg chg="delSld modSld modSection">
      <pc:chgData name="France-Charles Fleury" userId="S::fcfleury@cegepthetford.ca::adc30731-4211-4226-b32d-84ce9055fbb7" providerId="AD" clId="Web-{C1FF787C-E849-28AD-406B-3E50D0C46149}" dt="2025-09-24T14:34:46.391" v="197" actId="20577"/>
      <pc:docMkLst>
        <pc:docMk/>
      </pc:docMkLst>
      <pc:sldChg chg="modSp">
        <pc:chgData name="France-Charles Fleury" userId="S::fcfleury@cegepthetford.ca::adc30731-4211-4226-b32d-84ce9055fbb7" providerId="AD" clId="Web-{C1FF787C-E849-28AD-406B-3E50D0C46149}" dt="2025-09-24T14:34:46.391" v="197" actId="20577"/>
        <pc:sldMkLst>
          <pc:docMk/>
          <pc:sldMk cId="2934390327" sldId="267"/>
        </pc:sldMkLst>
        <pc:spChg chg="mod">
          <ac:chgData name="France-Charles Fleury" userId="S::fcfleury@cegepthetford.ca::adc30731-4211-4226-b32d-84ce9055fbb7" providerId="AD" clId="Web-{C1FF787C-E849-28AD-406B-3E50D0C46149}" dt="2025-09-24T14:34:46.391" v="197" actId="20577"/>
          <ac:spMkLst>
            <pc:docMk/>
            <pc:sldMk cId="2934390327" sldId="267"/>
            <ac:spMk id="9" creationId="{060B33A7-F123-3BAE-1D16-46BACFA65B20}"/>
          </ac:spMkLst>
        </pc:spChg>
      </pc:sldChg>
      <pc:sldChg chg="del">
        <pc:chgData name="France-Charles Fleury" userId="S::fcfleury@cegepthetford.ca::adc30731-4211-4226-b32d-84ce9055fbb7" providerId="AD" clId="Web-{C1FF787C-E849-28AD-406B-3E50D0C46149}" dt="2025-09-24T14:22:44.693" v="0"/>
        <pc:sldMkLst>
          <pc:docMk/>
          <pc:sldMk cId="4127423294"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C8FC2-1A17-47B0-9C34-7BE580BCBB30}" type="datetimeFigureOut">
              <a:rPr lang="fr-CA" smtClean="0"/>
              <a:t>2025-09-24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2B0D3-2FEE-49D8-A8BF-E292B30E6516}" type="slidenum">
              <a:rPr lang="fr-CA" smtClean="0"/>
              <a:t>‹N°›</a:t>
            </a:fld>
            <a:endParaRPr lang="fr-CA"/>
          </a:p>
        </p:txBody>
      </p:sp>
    </p:spTree>
    <p:extLst>
      <p:ext uri="{BB962C8B-B14F-4D97-AF65-F5344CB8AC3E}">
        <p14:creationId xmlns:p14="http://schemas.microsoft.com/office/powerpoint/2010/main" val="421487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Courtier = rapporteur = Personne qui rédige ou expose un rapport.</a:t>
            </a:r>
          </a:p>
        </p:txBody>
      </p:sp>
      <p:sp>
        <p:nvSpPr>
          <p:cNvPr id="4" name="Espace réservé du numéro de diapositive 3"/>
          <p:cNvSpPr>
            <a:spLocks noGrp="1"/>
          </p:cNvSpPr>
          <p:nvPr>
            <p:ph type="sldNum" sz="quarter" idx="5"/>
          </p:nvPr>
        </p:nvSpPr>
        <p:spPr/>
        <p:txBody>
          <a:bodyPr/>
          <a:lstStyle/>
          <a:p>
            <a:fld id="{9B42B0D3-2FEE-49D8-A8BF-E292B30E6516}" type="slidenum">
              <a:rPr lang="fr-CA" smtClean="0"/>
              <a:t>2</a:t>
            </a:fld>
            <a:endParaRPr lang="fr-CA"/>
          </a:p>
        </p:txBody>
      </p:sp>
    </p:spTree>
    <p:extLst>
      <p:ext uri="{BB962C8B-B14F-4D97-AF65-F5344CB8AC3E}">
        <p14:creationId xmlns:p14="http://schemas.microsoft.com/office/powerpoint/2010/main" val="106016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Structure de la présentation largement inspirée des Tête-à-tête du Consortium InterS4, proposée initialement par France C. Fleury.</a:t>
            </a:r>
          </a:p>
        </p:txBody>
      </p:sp>
      <p:sp>
        <p:nvSpPr>
          <p:cNvPr id="4" name="Espace réservé du numéro de diapositive 3"/>
          <p:cNvSpPr>
            <a:spLocks noGrp="1"/>
          </p:cNvSpPr>
          <p:nvPr>
            <p:ph type="sldNum" sz="quarter" idx="5"/>
          </p:nvPr>
        </p:nvSpPr>
        <p:spPr/>
        <p:txBody>
          <a:bodyPr/>
          <a:lstStyle/>
          <a:p>
            <a:fld id="{9B42B0D3-2FEE-49D8-A8BF-E292B30E6516}" type="slidenum">
              <a:rPr lang="fr-CA" smtClean="0"/>
              <a:t>3</a:t>
            </a:fld>
            <a:endParaRPr lang="fr-CA"/>
          </a:p>
        </p:txBody>
      </p:sp>
    </p:spTree>
    <p:extLst>
      <p:ext uri="{BB962C8B-B14F-4D97-AF65-F5344CB8AC3E}">
        <p14:creationId xmlns:p14="http://schemas.microsoft.com/office/powerpoint/2010/main" val="309469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Problématique initialement rapportée par Dr Pierre </a:t>
            </a:r>
            <a:r>
              <a:rPr lang="fr-CA" dirty="0" err="1"/>
              <a:t>Deshaies</a:t>
            </a:r>
            <a:r>
              <a:rPr lang="fr-CA" dirty="0"/>
              <a:t> à la Direction de Santé publique du CISSS CA</a:t>
            </a:r>
          </a:p>
        </p:txBody>
      </p:sp>
      <p:sp>
        <p:nvSpPr>
          <p:cNvPr id="4" name="Espace réservé du numéro de diapositive 3"/>
          <p:cNvSpPr>
            <a:spLocks noGrp="1"/>
          </p:cNvSpPr>
          <p:nvPr>
            <p:ph type="sldNum" sz="quarter" idx="5"/>
          </p:nvPr>
        </p:nvSpPr>
        <p:spPr/>
        <p:txBody>
          <a:bodyPr/>
          <a:lstStyle/>
          <a:p>
            <a:fld id="{9B42B0D3-2FEE-49D8-A8BF-E292B30E6516}" type="slidenum">
              <a:rPr lang="fr-CA" smtClean="0"/>
              <a:t>5</a:t>
            </a:fld>
            <a:endParaRPr lang="fr-CA"/>
          </a:p>
        </p:txBody>
      </p:sp>
    </p:spTree>
    <p:extLst>
      <p:ext uri="{BB962C8B-B14F-4D97-AF65-F5344CB8AC3E}">
        <p14:creationId xmlns:p14="http://schemas.microsoft.com/office/powerpoint/2010/main" val="424937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ABI/INFORM ; CAIRN Info ; MEDLINE ; </a:t>
            </a:r>
            <a:r>
              <a:rPr lang="fr-CA" dirty="0" err="1"/>
              <a:t>Scopus</a:t>
            </a:r>
            <a:r>
              <a:rPr lang="fr-CA" dirty="0"/>
              <a:t> ; et WEB of Science </a:t>
            </a:r>
          </a:p>
          <a:p>
            <a:endParaRPr lang="fr-CA" dirty="0"/>
          </a:p>
          <a:p>
            <a:r>
              <a:rPr lang="fr-CA" dirty="0"/>
              <a:t>Validation de l’exhaustivité de la couverture de tous les domaines concernés en lançant les requêtes dans GOOGLE SCHOLAR </a:t>
            </a:r>
          </a:p>
        </p:txBody>
      </p:sp>
      <p:sp>
        <p:nvSpPr>
          <p:cNvPr id="4" name="Espace réservé du numéro de diapositive 3"/>
          <p:cNvSpPr>
            <a:spLocks noGrp="1"/>
          </p:cNvSpPr>
          <p:nvPr>
            <p:ph type="sldNum" sz="quarter" idx="5"/>
          </p:nvPr>
        </p:nvSpPr>
        <p:spPr/>
        <p:txBody>
          <a:bodyPr/>
          <a:lstStyle/>
          <a:p>
            <a:fld id="{9B42B0D3-2FEE-49D8-A8BF-E292B30E6516}" type="slidenum">
              <a:rPr lang="fr-CA" smtClean="0"/>
              <a:t>13</a:t>
            </a:fld>
            <a:endParaRPr lang="fr-CA"/>
          </a:p>
        </p:txBody>
      </p:sp>
    </p:spTree>
    <p:extLst>
      <p:ext uri="{BB962C8B-B14F-4D97-AF65-F5344CB8AC3E}">
        <p14:creationId xmlns:p14="http://schemas.microsoft.com/office/powerpoint/2010/main" val="2802397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de la présen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B488A5-8725-5C04-6DDE-EBFD566740A0}"/>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a:extLst>
              <a:ext uri="{FF2B5EF4-FFF2-40B4-BE49-F238E27FC236}">
                <a16:creationId xmlns:a16="http://schemas.microsoft.com/office/drawing/2014/main" id="{5C8AEC77-A0AF-A0C9-1C11-67AA6F3E48B8}"/>
              </a:ext>
            </a:extLst>
          </p:cNvPr>
          <p:cNvSpPr>
            <a:spLocks noGrp="1"/>
          </p:cNvSpPr>
          <p:nvPr>
            <p:ph type="ctrTitle" hasCustomPrompt="1"/>
          </p:nvPr>
        </p:nvSpPr>
        <p:spPr>
          <a:xfrm>
            <a:off x="3626528" y="997744"/>
            <a:ext cx="7958831" cy="912166"/>
          </a:xfrm>
        </p:spPr>
        <p:txBody>
          <a:bodyPr anchor="b">
            <a:normAutofit/>
          </a:bodyPr>
          <a:lstStyle>
            <a:lvl1pPr algn="r">
              <a:lnSpc>
                <a:spcPct val="100000"/>
              </a:lnSpc>
              <a:spcBef>
                <a:spcPts val="600"/>
              </a:spcBef>
              <a:spcAft>
                <a:spcPts val="600"/>
              </a:spcAft>
              <a:defRPr sz="3200" b="1" cap="all" baseline="0">
                <a:solidFill>
                  <a:schemeClr val="bg1">
                    <a:lumMod val="95000"/>
                  </a:schemeClr>
                </a:solidFill>
              </a:defRPr>
            </a:lvl1pPr>
          </a:lstStyle>
          <a:p>
            <a:r>
              <a:rPr lang="fr-FR" dirty="0"/>
              <a:t>titre</a:t>
            </a:r>
            <a:endParaRPr lang="fr-CA" dirty="0"/>
          </a:p>
        </p:txBody>
      </p:sp>
      <p:sp>
        <p:nvSpPr>
          <p:cNvPr id="3" name="Sous-titre 2">
            <a:extLst>
              <a:ext uri="{FF2B5EF4-FFF2-40B4-BE49-F238E27FC236}">
                <a16:creationId xmlns:a16="http://schemas.microsoft.com/office/drawing/2014/main" id="{FB175AF4-5CE7-1C35-F1AC-FE126E729F90}"/>
              </a:ext>
            </a:extLst>
          </p:cNvPr>
          <p:cNvSpPr>
            <a:spLocks noGrp="1"/>
          </p:cNvSpPr>
          <p:nvPr>
            <p:ph type="subTitle" idx="1" hasCustomPrompt="1"/>
          </p:nvPr>
        </p:nvSpPr>
        <p:spPr>
          <a:xfrm>
            <a:off x="3666477" y="2231503"/>
            <a:ext cx="7918882" cy="517801"/>
          </a:xfrm>
        </p:spPr>
        <p:txBody>
          <a:bodyPr>
            <a:normAutofit/>
          </a:bodyPr>
          <a:lstStyle>
            <a:lvl1pPr marL="0" indent="0" algn="r">
              <a:lnSpc>
                <a:spcPct val="100000"/>
              </a:lnSpc>
              <a:spcBef>
                <a:spcPts val="600"/>
              </a:spcBef>
              <a:spcAft>
                <a:spcPts val="600"/>
              </a:spcAft>
              <a:buNone/>
              <a:defRPr sz="2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endParaRPr lang="fr-CA" dirty="0"/>
          </a:p>
        </p:txBody>
      </p:sp>
      <p:pic>
        <p:nvPicPr>
          <p:cNvPr id="10" name="Image 9" descr="Une image contenant texte, conception, Graphique, Police&#10;&#10;Le contenu généré par l’IA peut être incorrect.">
            <a:extLst>
              <a:ext uri="{FF2B5EF4-FFF2-40B4-BE49-F238E27FC236}">
                <a16:creationId xmlns:a16="http://schemas.microsoft.com/office/drawing/2014/main" id="{A0BCF6D3-227F-3ADB-062A-3566F0257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36" y="203976"/>
            <a:ext cx="3373514" cy="1587536"/>
          </a:xfrm>
          <a:prstGeom prst="rect">
            <a:avLst/>
          </a:prstGeom>
        </p:spPr>
      </p:pic>
      <p:pic>
        <p:nvPicPr>
          <p:cNvPr id="11" name="Image 10">
            <a:extLst>
              <a:ext uri="{FF2B5EF4-FFF2-40B4-BE49-F238E27FC236}">
                <a16:creationId xmlns:a16="http://schemas.microsoft.com/office/drawing/2014/main" id="{0566127A-CED9-41C1-103B-D1C95B70B3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0" y="3974978"/>
            <a:ext cx="12192001" cy="2883022"/>
          </a:xfrm>
          <a:prstGeom prst="rect">
            <a:avLst/>
          </a:prstGeom>
        </p:spPr>
      </p:pic>
      <p:sp>
        <p:nvSpPr>
          <p:cNvPr id="5" name="Sous-titre 2">
            <a:extLst>
              <a:ext uri="{FF2B5EF4-FFF2-40B4-BE49-F238E27FC236}">
                <a16:creationId xmlns:a16="http://schemas.microsoft.com/office/drawing/2014/main" id="{0A6B3DE0-F5BE-1420-43E5-C10D0AAC290E}"/>
              </a:ext>
            </a:extLst>
          </p:cNvPr>
          <p:cNvSpPr txBox="1">
            <a:spLocks/>
          </p:cNvSpPr>
          <p:nvPr userDrawn="1"/>
        </p:nvSpPr>
        <p:spPr>
          <a:xfrm>
            <a:off x="176813" y="1581398"/>
            <a:ext cx="3195960" cy="1284041"/>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600"/>
              </a:spcBef>
              <a:spcAft>
                <a:spcPts val="600"/>
              </a:spcAft>
              <a:buFont typeface="Arial" panose="020B0604020202020204" pitchFamily="34" charset="0"/>
              <a:buNone/>
              <a:defRPr sz="2800" kern="1200">
                <a:solidFill>
                  <a:schemeClr val="bg1">
                    <a:lumMod val="9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fr-FR" sz="2300" dirty="0">
                <a:solidFill>
                  <a:schemeClr val="accent3"/>
                </a:solidFill>
                <a:latin typeface="Roboto Black" panose="020F0502020204030204" pitchFamily="2" charset="0"/>
                <a:ea typeface="Roboto Black" panose="020F0502020204030204" pitchFamily="2" charset="0"/>
                <a:cs typeface="Roboto Black" panose="020F0502020204030204" pitchFamily="2" charset="0"/>
              </a:rPr>
              <a:t>MIDI-DÉCOUVERTES DU CEGEP DE THETFORD</a:t>
            </a:r>
            <a:endParaRPr lang="fr-CA" sz="2300" dirty="0">
              <a:solidFill>
                <a:schemeClr val="accent3"/>
              </a:solidFill>
              <a:latin typeface="Roboto Black" panose="020F0502020204030204" pitchFamily="2" charset="0"/>
              <a:ea typeface="Roboto Black" panose="020F0502020204030204" pitchFamily="2" charset="0"/>
              <a:cs typeface="Roboto Black" panose="020F0502020204030204" pitchFamily="2" charset="0"/>
            </a:endParaRPr>
          </a:p>
        </p:txBody>
      </p:sp>
      <p:sp>
        <p:nvSpPr>
          <p:cNvPr id="4" name="Sous-titre 2">
            <a:extLst>
              <a:ext uri="{FF2B5EF4-FFF2-40B4-BE49-F238E27FC236}">
                <a16:creationId xmlns:a16="http://schemas.microsoft.com/office/drawing/2014/main" id="{238D99ED-3621-C9C8-498C-E95A0570378C}"/>
              </a:ext>
            </a:extLst>
          </p:cNvPr>
          <p:cNvSpPr txBox="1">
            <a:spLocks/>
          </p:cNvSpPr>
          <p:nvPr userDrawn="1"/>
        </p:nvSpPr>
        <p:spPr>
          <a:xfrm>
            <a:off x="3716414" y="3025270"/>
            <a:ext cx="7918882" cy="517801"/>
          </a:xfrm>
          <a:prstGeom prst="rect">
            <a:avLst/>
          </a:prstGeom>
        </p:spPr>
        <p:txBody>
          <a:bodyPr vert="horz" lIns="91440" tIns="45720" rIns="91440" bIns="45720" rtlCol="0">
            <a:normAutofit lnSpcReduction="10000"/>
          </a:bodyPr>
          <a:lstStyle>
            <a:lvl1pPr indent="0" algn="r">
              <a:lnSpc>
                <a:spcPct val="100000"/>
              </a:lnSpc>
              <a:spcBef>
                <a:spcPts val="600"/>
              </a:spcBef>
              <a:spcAft>
                <a:spcPts val="600"/>
              </a:spcAft>
              <a:buFont typeface="Arial" panose="020B0604020202020204" pitchFamily="34" charset="0"/>
              <a:buNone/>
              <a:defRPr sz="2800">
                <a:solidFill>
                  <a:schemeClr val="bg1">
                    <a:lumMod val="95000"/>
                  </a:schemeClr>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r>
              <a:rPr lang="fr-FR" dirty="0"/>
              <a:t> </a:t>
            </a:r>
            <a:endParaRPr lang="fr-CA" dirty="0"/>
          </a:p>
        </p:txBody>
      </p:sp>
    </p:spTree>
    <p:extLst>
      <p:ext uri="{BB962C8B-B14F-4D97-AF65-F5344CB8AC3E}">
        <p14:creationId xmlns:p14="http://schemas.microsoft.com/office/powerpoint/2010/main" val="217879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2A3DD8-45FB-B589-5540-4104D0A3C307}"/>
              </a:ext>
            </a:extLst>
          </p:cNvPr>
          <p:cNvSpPr/>
          <p:nvPr userDrawn="1"/>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 name="Espace réservé du numéro de diapositive 3">
            <a:extLst>
              <a:ext uri="{FF2B5EF4-FFF2-40B4-BE49-F238E27FC236}">
                <a16:creationId xmlns:a16="http://schemas.microsoft.com/office/drawing/2014/main" id="{C80A4925-4353-477E-3B5B-AF2B2FFB6ABE}"/>
              </a:ext>
            </a:extLst>
          </p:cNvPr>
          <p:cNvSpPr>
            <a:spLocks noGrp="1"/>
          </p:cNvSpPr>
          <p:nvPr>
            <p:ph type="sldNum" sz="quarter" idx="12"/>
          </p:nvPr>
        </p:nvSpPr>
        <p:spPr>
          <a:xfrm>
            <a:off x="8610600" y="6462944"/>
            <a:ext cx="2743200" cy="258531"/>
          </a:xfrm>
        </p:spPr>
        <p:txBody>
          <a:bodyPr/>
          <a:lstStyle>
            <a:lvl1pPr>
              <a:defRPr sz="1100">
                <a:solidFill>
                  <a:schemeClr val="bg1">
                    <a:lumMod val="95000"/>
                  </a:schemeClr>
                </a:solidFill>
              </a:defRPr>
            </a:lvl1pPr>
          </a:lstStyle>
          <a:p>
            <a:fld id="{3C45D93D-B4FF-4A6E-A7E0-18BB27CF6AFD}" type="slidenum">
              <a:rPr lang="fr-CA" smtClean="0"/>
              <a:pPr/>
              <a:t>‹N°›</a:t>
            </a:fld>
            <a:endParaRPr lang="fr-CA"/>
          </a:p>
        </p:txBody>
      </p:sp>
      <p:sp>
        <p:nvSpPr>
          <p:cNvPr id="6" name="Graphic 164">
            <a:extLst>
              <a:ext uri="{FF2B5EF4-FFF2-40B4-BE49-F238E27FC236}">
                <a16:creationId xmlns:a16="http://schemas.microsoft.com/office/drawing/2014/main" id="{C6E4A569-B87B-E83A-39C0-8972099E88B8}"/>
              </a:ext>
            </a:extLst>
          </p:cNvPr>
          <p:cNvSpPr>
            <a:spLocks noChangeAspect="1"/>
          </p:cNvSpPr>
          <p:nvPr userDrawn="1"/>
        </p:nvSpPr>
        <p:spPr>
          <a:xfrm>
            <a:off x="190209" y="3790766"/>
            <a:ext cx="3484807" cy="2672178"/>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pic>
        <p:nvPicPr>
          <p:cNvPr id="2" name="Image 1">
            <a:extLst>
              <a:ext uri="{FF2B5EF4-FFF2-40B4-BE49-F238E27FC236}">
                <a16:creationId xmlns:a16="http://schemas.microsoft.com/office/drawing/2014/main" id="{E8A8D83A-040B-9F7C-7E4D-E2BAF6DBC7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835178"/>
            <a:ext cx="12192001" cy="2232056"/>
          </a:xfrm>
          <a:prstGeom prst="rect">
            <a:avLst/>
          </a:prstGeom>
        </p:spPr>
      </p:pic>
      <p:sp>
        <p:nvSpPr>
          <p:cNvPr id="3" name="Sous-titre 2">
            <a:extLst>
              <a:ext uri="{FF2B5EF4-FFF2-40B4-BE49-F238E27FC236}">
                <a16:creationId xmlns:a16="http://schemas.microsoft.com/office/drawing/2014/main" id="{72C17C9C-CCD2-DF3C-E2FF-6078ECDAFB98}"/>
              </a:ext>
            </a:extLst>
          </p:cNvPr>
          <p:cNvSpPr>
            <a:spLocks noGrp="1"/>
          </p:cNvSpPr>
          <p:nvPr>
            <p:ph type="subTitle" idx="1" hasCustomPrompt="1"/>
          </p:nvPr>
        </p:nvSpPr>
        <p:spPr>
          <a:xfrm>
            <a:off x="1500325" y="4094923"/>
            <a:ext cx="9046346" cy="517801"/>
          </a:xfrm>
        </p:spPr>
        <p:txBody>
          <a:bodyPr>
            <a:normAutofit/>
          </a:bodyPr>
          <a:lstStyle>
            <a:lvl1pPr marL="0" indent="0" algn="l">
              <a:lnSpc>
                <a:spcPct val="100000"/>
              </a:lnSpc>
              <a:spcBef>
                <a:spcPts val="600"/>
              </a:spcBef>
              <a:spcAft>
                <a:spcPts val="600"/>
              </a:spcAft>
              <a:buNone/>
              <a:defRPr sz="28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Nom de la nouvelle section</a:t>
            </a:r>
            <a:endParaRPr lang="fr-CA" dirty="0"/>
          </a:p>
        </p:txBody>
      </p:sp>
      <p:cxnSp>
        <p:nvCxnSpPr>
          <p:cNvPr id="11" name="Connecteur droit 10">
            <a:extLst>
              <a:ext uri="{FF2B5EF4-FFF2-40B4-BE49-F238E27FC236}">
                <a16:creationId xmlns:a16="http://schemas.microsoft.com/office/drawing/2014/main" id="{2A2E498A-C501-F559-F7AC-DEDFF7964F1D}"/>
              </a:ext>
            </a:extLst>
          </p:cNvPr>
          <p:cNvCxnSpPr/>
          <p:nvPr userDrawn="1"/>
        </p:nvCxnSpPr>
        <p:spPr>
          <a:xfrm>
            <a:off x="1546671" y="4820575"/>
            <a:ext cx="9000000" cy="0"/>
          </a:xfrm>
          <a:prstGeom prst="line">
            <a:avLst/>
          </a:prstGeom>
          <a:ln w="44450">
            <a:solidFill>
              <a:schemeClr val="bg1">
                <a:lumMod val="9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0440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7A3A59A-3DA5-4BEF-D32F-80BD9A467D93}"/>
              </a:ext>
            </a:extLst>
          </p:cNvPr>
          <p:cNvSpPr>
            <a:spLocks noGrp="1"/>
          </p:cNvSpPr>
          <p:nvPr>
            <p:ph idx="1"/>
          </p:nvPr>
        </p:nvSpPr>
        <p:spPr>
          <a:xfrm>
            <a:off x="3524434" y="365124"/>
            <a:ext cx="8060925" cy="5920266"/>
          </a:xfrm>
        </p:spPr>
        <p:txBody>
          <a:bodyPr/>
          <a:lstStyle>
            <a:lvl1pPr marL="355600" indent="-355600">
              <a:lnSpc>
                <a:spcPct val="100000"/>
              </a:lnSpc>
              <a:spcBef>
                <a:spcPts val="400"/>
              </a:spcBef>
              <a:spcAft>
                <a:spcPts val="400"/>
              </a:spcAft>
              <a:buClr>
                <a:schemeClr val="accent6"/>
              </a:buClr>
              <a:buFont typeface="Wingdings" panose="05000000000000000000" pitchFamily="2" charset="2"/>
              <a:buChar char="§"/>
              <a:defRPr/>
            </a:lvl1pPr>
            <a:lvl2pPr marL="808038" indent="-266700">
              <a:lnSpc>
                <a:spcPct val="100000"/>
              </a:lnSpc>
              <a:spcBef>
                <a:spcPts val="400"/>
              </a:spcBef>
              <a:spcAft>
                <a:spcPts val="400"/>
              </a:spcAft>
              <a:buClr>
                <a:schemeClr val="tx2"/>
              </a:buClr>
              <a:defRPr/>
            </a:lvl2pPr>
            <a:lvl3pPr marL="1252538" indent="-266700">
              <a:lnSpc>
                <a:spcPct val="100000"/>
              </a:lnSpc>
              <a:spcBef>
                <a:spcPts val="400"/>
              </a:spcBef>
              <a:spcAft>
                <a:spcPts val="400"/>
              </a:spcAft>
              <a:buClr>
                <a:schemeClr val="accent6"/>
              </a:buClr>
              <a:buFont typeface="Aptos" panose="020B0004020202020204" pitchFamily="34" charset="0"/>
              <a:buChar char="–"/>
              <a:defRPr/>
            </a:lvl3pPr>
            <a:lvl4pPr>
              <a:lnSpc>
                <a:spcPct val="100000"/>
              </a:lnSpc>
              <a:spcBef>
                <a:spcPts val="400"/>
              </a:spcBef>
              <a:spcAft>
                <a:spcPts val="400"/>
              </a:spcAft>
              <a:defRPr/>
            </a:lvl4pPr>
            <a:lvl5pPr>
              <a:lnSpc>
                <a:spcPct val="100000"/>
              </a:lnSpc>
              <a:spcBef>
                <a:spcPts val="400"/>
              </a:spcBef>
              <a:spcAft>
                <a:spcPts val="400"/>
              </a:spcAft>
              <a:defRPr/>
            </a:lvl5pPr>
          </a:lstStyle>
          <a:p>
            <a:pPr lvl="0"/>
            <a:r>
              <a:rPr lang="fr-FR"/>
              <a:t>Cliquez pour modifier les styles du texte du masque</a:t>
            </a:r>
          </a:p>
          <a:p>
            <a:pPr lvl="1"/>
            <a:r>
              <a:rPr lang="fr-FR"/>
              <a:t>Deuxième niveau</a:t>
            </a:r>
          </a:p>
          <a:p>
            <a:pPr lvl="2"/>
            <a:r>
              <a:rPr lang="fr-FR"/>
              <a:t>Troisième niveau</a:t>
            </a:r>
          </a:p>
        </p:txBody>
      </p:sp>
      <p:sp>
        <p:nvSpPr>
          <p:cNvPr id="6" name="Espace réservé du numéro de diapositive 5">
            <a:extLst>
              <a:ext uri="{FF2B5EF4-FFF2-40B4-BE49-F238E27FC236}">
                <a16:creationId xmlns:a16="http://schemas.microsoft.com/office/drawing/2014/main" id="{099285E6-4567-E184-A077-BDDCDBF761BB}"/>
              </a:ext>
            </a:extLst>
          </p:cNvPr>
          <p:cNvSpPr>
            <a:spLocks noGrp="1"/>
          </p:cNvSpPr>
          <p:nvPr>
            <p:ph type="sldNum" sz="quarter" idx="12"/>
          </p:nvPr>
        </p:nvSpPr>
        <p:spPr>
          <a:xfrm>
            <a:off x="8842159" y="6492876"/>
            <a:ext cx="2743200" cy="228599"/>
          </a:xfrm>
        </p:spPr>
        <p:txBody>
          <a:bodyPr/>
          <a:lstStyle>
            <a:lvl1pPr>
              <a:defRPr sz="1100">
                <a:solidFill>
                  <a:schemeClr val="tx1">
                    <a:lumMod val="65000"/>
                    <a:lumOff val="35000"/>
                  </a:schemeClr>
                </a:solidFill>
              </a:defRPr>
            </a:lvl1pPr>
          </a:lstStyle>
          <a:p>
            <a:fld id="{3C45D93D-B4FF-4A6E-A7E0-18BB27CF6AFD}" type="slidenum">
              <a:rPr lang="fr-CA" smtClean="0"/>
              <a:pPr/>
              <a:t>‹N°›</a:t>
            </a:fld>
            <a:endParaRPr lang="fr-CA"/>
          </a:p>
        </p:txBody>
      </p:sp>
      <p:sp>
        <p:nvSpPr>
          <p:cNvPr id="7" name="Rectangle 6">
            <a:extLst>
              <a:ext uri="{FF2B5EF4-FFF2-40B4-BE49-F238E27FC236}">
                <a16:creationId xmlns:a16="http://schemas.microsoft.com/office/drawing/2014/main" id="{099365FD-CA66-1FF9-B666-B20F8E0E2B71}"/>
              </a:ext>
            </a:extLst>
          </p:cNvPr>
          <p:cNvSpPr/>
          <p:nvPr userDrawn="1"/>
        </p:nvSpPr>
        <p:spPr>
          <a:xfrm>
            <a:off x="0" y="0"/>
            <a:ext cx="327586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A79CE0A5-8C55-BB0F-6FE1-13A7CEC256C6}"/>
              </a:ext>
            </a:extLst>
          </p:cNvPr>
          <p:cNvSpPr>
            <a:spLocks noGrp="1"/>
          </p:cNvSpPr>
          <p:nvPr>
            <p:ph type="title" hasCustomPrompt="1"/>
          </p:nvPr>
        </p:nvSpPr>
        <p:spPr>
          <a:xfrm>
            <a:off x="106013" y="365125"/>
            <a:ext cx="3054954" cy="2342564"/>
          </a:xfrm>
        </p:spPr>
        <p:txBody>
          <a:bodyPr>
            <a:normAutofit/>
          </a:bodyPr>
          <a:lstStyle>
            <a:lvl1pPr>
              <a:defRPr sz="3200" b="1" cap="all" baseline="0">
                <a:solidFill>
                  <a:schemeClr val="bg1">
                    <a:lumMod val="95000"/>
                  </a:schemeClr>
                </a:solidFill>
              </a:defRPr>
            </a:lvl1pPr>
          </a:lstStyle>
          <a:p>
            <a:r>
              <a:rPr lang="fr-FR" dirty="0"/>
              <a:t>MODIFIEZ LE STYLE DU TITRE</a:t>
            </a:r>
            <a:endParaRPr lang="fr-CA" dirty="0"/>
          </a:p>
        </p:txBody>
      </p:sp>
      <p:sp>
        <p:nvSpPr>
          <p:cNvPr id="8" name="Graphic 164">
            <a:extLst>
              <a:ext uri="{FF2B5EF4-FFF2-40B4-BE49-F238E27FC236}">
                <a16:creationId xmlns:a16="http://schemas.microsoft.com/office/drawing/2014/main" id="{5BE8C86C-D1FB-9789-8048-3A2EFBB3BE42}"/>
              </a:ext>
            </a:extLst>
          </p:cNvPr>
          <p:cNvSpPr>
            <a:spLocks noChangeAspect="1"/>
          </p:cNvSpPr>
          <p:nvPr userDrawn="1"/>
        </p:nvSpPr>
        <p:spPr>
          <a:xfrm>
            <a:off x="106013" y="4378911"/>
            <a:ext cx="3054954" cy="2342564"/>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243070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2">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7A3A59A-3DA5-4BEF-D32F-80BD9A467D93}"/>
              </a:ext>
            </a:extLst>
          </p:cNvPr>
          <p:cNvSpPr>
            <a:spLocks noGrp="1"/>
          </p:cNvSpPr>
          <p:nvPr>
            <p:ph idx="1"/>
          </p:nvPr>
        </p:nvSpPr>
        <p:spPr>
          <a:xfrm>
            <a:off x="3524434" y="365124"/>
            <a:ext cx="8060925" cy="5920266"/>
          </a:xfrm>
        </p:spPr>
        <p:txBody>
          <a:bodyPr/>
          <a:lstStyle>
            <a:lvl1pPr marL="0" indent="0">
              <a:lnSpc>
                <a:spcPct val="100000"/>
              </a:lnSpc>
              <a:spcBef>
                <a:spcPts val="400"/>
              </a:spcBef>
              <a:spcAft>
                <a:spcPts val="400"/>
              </a:spcAft>
              <a:buClr>
                <a:schemeClr val="accent6"/>
              </a:buClr>
              <a:buFont typeface="Wingdings" panose="05000000000000000000" pitchFamily="2" charset="2"/>
              <a:buNone/>
              <a:defRPr/>
            </a:lvl1pPr>
            <a:lvl2pPr marL="808038" indent="-266700">
              <a:lnSpc>
                <a:spcPct val="100000"/>
              </a:lnSpc>
              <a:spcBef>
                <a:spcPts val="400"/>
              </a:spcBef>
              <a:spcAft>
                <a:spcPts val="400"/>
              </a:spcAft>
              <a:buClr>
                <a:schemeClr val="accent5"/>
              </a:buClr>
              <a:defRPr/>
            </a:lvl2pPr>
            <a:lvl3pPr marL="1252538" indent="-266700">
              <a:lnSpc>
                <a:spcPct val="100000"/>
              </a:lnSpc>
              <a:spcBef>
                <a:spcPts val="400"/>
              </a:spcBef>
              <a:spcAft>
                <a:spcPts val="400"/>
              </a:spcAft>
              <a:buClr>
                <a:schemeClr val="accent6"/>
              </a:buClr>
              <a:buFont typeface="Aptos" panose="020B0004020202020204" pitchFamily="34" charset="0"/>
              <a:buChar char="–"/>
              <a:defRPr/>
            </a:lvl3pPr>
            <a:lvl4pPr>
              <a:lnSpc>
                <a:spcPct val="100000"/>
              </a:lnSpc>
              <a:spcBef>
                <a:spcPts val="400"/>
              </a:spcBef>
              <a:spcAft>
                <a:spcPts val="400"/>
              </a:spcAft>
              <a:defRPr/>
            </a:lvl4pPr>
            <a:lvl5pPr>
              <a:lnSpc>
                <a:spcPct val="100000"/>
              </a:lnSpc>
              <a:spcBef>
                <a:spcPts val="400"/>
              </a:spcBef>
              <a:spcAft>
                <a:spcPts val="400"/>
              </a:spcAft>
              <a:defRPr/>
            </a:lvl5pPr>
          </a:lstStyle>
          <a:p>
            <a:pPr lvl="0"/>
            <a:r>
              <a:rPr lang="fr-FR"/>
              <a:t>Cliquez pour modifier les styles du texte du masque</a:t>
            </a:r>
          </a:p>
        </p:txBody>
      </p:sp>
      <p:sp>
        <p:nvSpPr>
          <p:cNvPr id="6" name="Espace réservé du numéro de diapositive 5">
            <a:extLst>
              <a:ext uri="{FF2B5EF4-FFF2-40B4-BE49-F238E27FC236}">
                <a16:creationId xmlns:a16="http://schemas.microsoft.com/office/drawing/2014/main" id="{099285E6-4567-E184-A077-BDDCDBF761BB}"/>
              </a:ext>
            </a:extLst>
          </p:cNvPr>
          <p:cNvSpPr>
            <a:spLocks noGrp="1"/>
          </p:cNvSpPr>
          <p:nvPr>
            <p:ph type="sldNum" sz="quarter" idx="12"/>
          </p:nvPr>
        </p:nvSpPr>
        <p:spPr>
          <a:xfrm>
            <a:off x="8842159" y="6492876"/>
            <a:ext cx="2743200" cy="228599"/>
          </a:xfrm>
        </p:spPr>
        <p:txBody>
          <a:bodyPr/>
          <a:lstStyle>
            <a:lvl1pPr>
              <a:defRPr sz="1100">
                <a:solidFill>
                  <a:schemeClr val="tx1">
                    <a:lumMod val="65000"/>
                    <a:lumOff val="35000"/>
                  </a:schemeClr>
                </a:solidFill>
              </a:defRPr>
            </a:lvl1pPr>
          </a:lstStyle>
          <a:p>
            <a:fld id="{3C45D93D-B4FF-4A6E-A7E0-18BB27CF6AFD}" type="slidenum">
              <a:rPr lang="fr-CA" smtClean="0"/>
              <a:pPr/>
              <a:t>‹N°›</a:t>
            </a:fld>
            <a:endParaRPr lang="fr-CA" dirty="0"/>
          </a:p>
        </p:txBody>
      </p:sp>
      <p:sp>
        <p:nvSpPr>
          <p:cNvPr id="7" name="Rectangle 6">
            <a:extLst>
              <a:ext uri="{FF2B5EF4-FFF2-40B4-BE49-F238E27FC236}">
                <a16:creationId xmlns:a16="http://schemas.microsoft.com/office/drawing/2014/main" id="{099365FD-CA66-1FF9-B666-B20F8E0E2B71}"/>
              </a:ext>
            </a:extLst>
          </p:cNvPr>
          <p:cNvSpPr/>
          <p:nvPr userDrawn="1"/>
        </p:nvSpPr>
        <p:spPr>
          <a:xfrm>
            <a:off x="0" y="0"/>
            <a:ext cx="327586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A79CE0A5-8C55-BB0F-6FE1-13A7CEC256C6}"/>
              </a:ext>
            </a:extLst>
          </p:cNvPr>
          <p:cNvSpPr>
            <a:spLocks noGrp="1"/>
          </p:cNvSpPr>
          <p:nvPr>
            <p:ph type="title" hasCustomPrompt="1"/>
          </p:nvPr>
        </p:nvSpPr>
        <p:spPr>
          <a:xfrm>
            <a:off x="106013" y="365125"/>
            <a:ext cx="3054954" cy="2342564"/>
          </a:xfrm>
        </p:spPr>
        <p:txBody>
          <a:bodyPr>
            <a:normAutofit/>
          </a:bodyPr>
          <a:lstStyle>
            <a:lvl1pPr>
              <a:defRPr sz="3200" b="1" cap="all" baseline="0">
                <a:solidFill>
                  <a:schemeClr val="bg1">
                    <a:lumMod val="95000"/>
                  </a:schemeClr>
                </a:solidFill>
              </a:defRPr>
            </a:lvl1pPr>
          </a:lstStyle>
          <a:p>
            <a:r>
              <a:rPr lang="fr-FR" dirty="0"/>
              <a:t>MODIFIEZ LE STYLE DU TITRE</a:t>
            </a:r>
            <a:endParaRPr lang="fr-CA" dirty="0"/>
          </a:p>
        </p:txBody>
      </p:sp>
      <p:sp>
        <p:nvSpPr>
          <p:cNvPr id="8" name="Graphic 164">
            <a:extLst>
              <a:ext uri="{FF2B5EF4-FFF2-40B4-BE49-F238E27FC236}">
                <a16:creationId xmlns:a16="http://schemas.microsoft.com/office/drawing/2014/main" id="{5BE8C86C-D1FB-9789-8048-3A2EFBB3BE42}"/>
              </a:ext>
            </a:extLst>
          </p:cNvPr>
          <p:cNvSpPr>
            <a:spLocks noChangeAspect="1"/>
          </p:cNvSpPr>
          <p:nvPr userDrawn="1"/>
        </p:nvSpPr>
        <p:spPr>
          <a:xfrm>
            <a:off x="106013" y="4378911"/>
            <a:ext cx="3054954" cy="2342564"/>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325424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99285E6-4567-E184-A077-BDDCDBF761BB}"/>
              </a:ext>
            </a:extLst>
          </p:cNvPr>
          <p:cNvSpPr>
            <a:spLocks noGrp="1"/>
          </p:cNvSpPr>
          <p:nvPr>
            <p:ph type="sldNum" sz="quarter" idx="12"/>
          </p:nvPr>
        </p:nvSpPr>
        <p:spPr>
          <a:xfrm>
            <a:off x="8842159" y="6492876"/>
            <a:ext cx="2743200" cy="228599"/>
          </a:xfrm>
        </p:spPr>
        <p:txBody>
          <a:bodyPr/>
          <a:lstStyle>
            <a:lvl1pPr>
              <a:defRPr sz="1100">
                <a:solidFill>
                  <a:schemeClr val="tx1">
                    <a:lumMod val="65000"/>
                    <a:lumOff val="35000"/>
                  </a:schemeClr>
                </a:solidFill>
              </a:defRPr>
            </a:lvl1pPr>
          </a:lstStyle>
          <a:p>
            <a:fld id="{3C45D93D-B4FF-4A6E-A7E0-18BB27CF6AFD}" type="slidenum">
              <a:rPr lang="fr-CA" smtClean="0"/>
              <a:pPr/>
              <a:t>‹N°›</a:t>
            </a:fld>
            <a:endParaRPr lang="fr-CA" dirty="0"/>
          </a:p>
        </p:txBody>
      </p:sp>
      <p:sp>
        <p:nvSpPr>
          <p:cNvPr id="7" name="Rectangle 6">
            <a:extLst>
              <a:ext uri="{FF2B5EF4-FFF2-40B4-BE49-F238E27FC236}">
                <a16:creationId xmlns:a16="http://schemas.microsoft.com/office/drawing/2014/main" id="{099365FD-CA66-1FF9-B666-B20F8E0E2B71}"/>
              </a:ext>
            </a:extLst>
          </p:cNvPr>
          <p:cNvSpPr/>
          <p:nvPr userDrawn="1"/>
        </p:nvSpPr>
        <p:spPr>
          <a:xfrm>
            <a:off x="0" y="0"/>
            <a:ext cx="327586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A79CE0A5-8C55-BB0F-6FE1-13A7CEC256C6}"/>
              </a:ext>
            </a:extLst>
          </p:cNvPr>
          <p:cNvSpPr>
            <a:spLocks noGrp="1"/>
          </p:cNvSpPr>
          <p:nvPr>
            <p:ph type="title" hasCustomPrompt="1"/>
          </p:nvPr>
        </p:nvSpPr>
        <p:spPr>
          <a:xfrm>
            <a:off x="106013" y="365125"/>
            <a:ext cx="3054954" cy="2342564"/>
          </a:xfrm>
        </p:spPr>
        <p:txBody>
          <a:bodyPr>
            <a:normAutofit/>
          </a:bodyPr>
          <a:lstStyle>
            <a:lvl1pPr>
              <a:defRPr sz="3200" b="1" cap="all" baseline="0">
                <a:solidFill>
                  <a:schemeClr val="bg1">
                    <a:lumMod val="95000"/>
                  </a:schemeClr>
                </a:solidFill>
              </a:defRPr>
            </a:lvl1pPr>
          </a:lstStyle>
          <a:p>
            <a:r>
              <a:rPr lang="fr-FR" dirty="0"/>
              <a:t>MODIFIEZ LE STYLE DU TITRE</a:t>
            </a:r>
            <a:endParaRPr lang="fr-CA" dirty="0"/>
          </a:p>
        </p:txBody>
      </p:sp>
      <p:sp>
        <p:nvSpPr>
          <p:cNvPr id="8" name="Graphic 164">
            <a:extLst>
              <a:ext uri="{FF2B5EF4-FFF2-40B4-BE49-F238E27FC236}">
                <a16:creationId xmlns:a16="http://schemas.microsoft.com/office/drawing/2014/main" id="{5BE8C86C-D1FB-9789-8048-3A2EFBB3BE42}"/>
              </a:ext>
            </a:extLst>
          </p:cNvPr>
          <p:cNvSpPr>
            <a:spLocks noChangeAspect="1"/>
          </p:cNvSpPr>
          <p:nvPr userDrawn="1"/>
        </p:nvSpPr>
        <p:spPr>
          <a:xfrm>
            <a:off x="106013" y="4378911"/>
            <a:ext cx="3054954" cy="2342564"/>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graphicFrame>
        <p:nvGraphicFramePr>
          <p:cNvPr id="5" name="Tableau 4">
            <a:extLst>
              <a:ext uri="{FF2B5EF4-FFF2-40B4-BE49-F238E27FC236}">
                <a16:creationId xmlns:a16="http://schemas.microsoft.com/office/drawing/2014/main" id="{C5403E14-ABDA-955A-47CF-10EED04AADD1}"/>
              </a:ext>
            </a:extLst>
          </p:cNvPr>
          <p:cNvGraphicFramePr>
            <a:graphicFrameLocks noGrp="1"/>
          </p:cNvGraphicFramePr>
          <p:nvPr userDrawn="1">
            <p:extLst>
              <p:ext uri="{D42A27DB-BD31-4B8C-83A1-F6EECF244321}">
                <p14:modId xmlns:p14="http://schemas.microsoft.com/office/powerpoint/2010/main" val="3876848532"/>
              </p:ext>
            </p:extLst>
          </p:nvPr>
        </p:nvGraphicFramePr>
        <p:xfrm>
          <a:off x="3457360" y="365125"/>
          <a:ext cx="8127999" cy="222504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010980976"/>
                    </a:ext>
                  </a:extLst>
                </a:gridCol>
                <a:gridCol w="2709333">
                  <a:extLst>
                    <a:ext uri="{9D8B030D-6E8A-4147-A177-3AD203B41FA5}">
                      <a16:colId xmlns:a16="http://schemas.microsoft.com/office/drawing/2014/main" val="4072907497"/>
                    </a:ext>
                  </a:extLst>
                </a:gridCol>
                <a:gridCol w="2709333">
                  <a:extLst>
                    <a:ext uri="{9D8B030D-6E8A-4147-A177-3AD203B41FA5}">
                      <a16:colId xmlns:a16="http://schemas.microsoft.com/office/drawing/2014/main" val="3619467332"/>
                    </a:ext>
                  </a:extLst>
                </a:gridCol>
              </a:tblGrid>
              <a:tr h="370840">
                <a:tc>
                  <a:txBody>
                    <a:bodyPr/>
                    <a:lstStyle/>
                    <a:p>
                      <a:endParaRPr lang="fr-CA" dirty="0"/>
                    </a:p>
                  </a:txBody>
                  <a:tcPr/>
                </a:tc>
                <a:tc>
                  <a:txBody>
                    <a:bodyPr/>
                    <a:lstStyle/>
                    <a:p>
                      <a:endParaRPr lang="fr-CA" dirty="0"/>
                    </a:p>
                  </a:txBody>
                  <a:tcPr/>
                </a:tc>
                <a:tc>
                  <a:txBody>
                    <a:bodyPr/>
                    <a:lstStyle/>
                    <a:p>
                      <a:endParaRPr lang="fr-CA"/>
                    </a:p>
                  </a:txBody>
                  <a:tcPr/>
                </a:tc>
                <a:extLst>
                  <a:ext uri="{0D108BD9-81ED-4DB2-BD59-A6C34878D82A}">
                    <a16:rowId xmlns:a16="http://schemas.microsoft.com/office/drawing/2014/main" val="2639499768"/>
                  </a:ext>
                </a:extLst>
              </a:tr>
              <a:tr h="370840">
                <a:tc>
                  <a:txBody>
                    <a:bodyPr/>
                    <a:lstStyle/>
                    <a:p>
                      <a:endParaRPr lang="fr-CA"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4055445912"/>
                  </a:ext>
                </a:extLst>
              </a:tr>
              <a:tr h="370840">
                <a:tc>
                  <a:txBody>
                    <a:bodyPr/>
                    <a:lstStyle/>
                    <a:p>
                      <a:endParaRPr lang="fr-CA" dirty="0"/>
                    </a:p>
                  </a:txBody>
                  <a:tcPr/>
                </a:tc>
                <a:tc>
                  <a:txBody>
                    <a:bodyPr/>
                    <a:lstStyle/>
                    <a:p>
                      <a:endParaRPr lang="fr-CA"/>
                    </a:p>
                  </a:txBody>
                  <a:tcPr/>
                </a:tc>
                <a:tc>
                  <a:txBody>
                    <a:bodyPr/>
                    <a:lstStyle/>
                    <a:p>
                      <a:endParaRPr lang="fr-CA" dirty="0"/>
                    </a:p>
                  </a:txBody>
                  <a:tcPr/>
                </a:tc>
                <a:extLst>
                  <a:ext uri="{0D108BD9-81ED-4DB2-BD59-A6C34878D82A}">
                    <a16:rowId xmlns:a16="http://schemas.microsoft.com/office/drawing/2014/main" val="165283768"/>
                  </a:ext>
                </a:extLst>
              </a:tr>
              <a:tr h="370840">
                <a:tc>
                  <a:txBody>
                    <a:bodyPr/>
                    <a:lstStyle/>
                    <a:p>
                      <a:endParaRPr lang="fr-CA"/>
                    </a:p>
                  </a:txBody>
                  <a:tcPr/>
                </a:tc>
                <a:tc>
                  <a:txBody>
                    <a:bodyPr/>
                    <a:lstStyle/>
                    <a:p>
                      <a:endParaRPr lang="fr-CA"/>
                    </a:p>
                  </a:txBody>
                  <a:tcPr/>
                </a:tc>
                <a:tc>
                  <a:txBody>
                    <a:bodyPr/>
                    <a:lstStyle/>
                    <a:p>
                      <a:endParaRPr lang="fr-CA" dirty="0"/>
                    </a:p>
                  </a:txBody>
                  <a:tcPr/>
                </a:tc>
                <a:extLst>
                  <a:ext uri="{0D108BD9-81ED-4DB2-BD59-A6C34878D82A}">
                    <a16:rowId xmlns:a16="http://schemas.microsoft.com/office/drawing/2014/main" val="3923351173"/>
                  </a:ext>
                </a:extLst>
              </a:tr>
              <a:tr h="370840">
                <a:tc>
                  <a:txBody>
                    <a:bodyPr/>
                    <a:lstStyle/>
                    <a:p>
                      <a:endParaRPr lang="fr-CA"/>
                    </a:p>
                  </a:txBody>
                  <a:tcPr/>
                </a:tc>
                <a:tc>
                  <a:txBody>
                    <a:bodyPr/>
                    <a:lstStyle/>
                    <a:p>
                      <a:endParaRPr lang="fr-CA"/>
                    </a:p>
                  </a:txBody>
                  <a:tcPr/>
                </a:tc>
                <a:tc>
                  <a:txBody>
                    <a:bodyPr/>
                    <a:lstStyle/>
                    <a:p>
                      <a:endParaRPr lang="fr-CA" dirty="0"/>
                    </a:p>
                  </a:txBody>
                  <a:tcPr/>
                </a:tc>
                <a:extLst>
                  <a:ext uri="{0D108BD9-81ED-4DB2-BD59-A6C34878D82A}">
                    <a16:rowId xmlns:a16="http://schemas.microsoft.com/office/drawing/2014/main" val="372132622"/>
                  </a:ext>
                </a:extLst>
              </a:tr>
              <a:tr h="370840">
                <a:tc>
                  <a:txBody>
                    <a:bodyPr/>
                    <a:lstStyle/>
                    <a:p>
                      <a:endParaRPr lang="fr-CA"/>
                    </a:p>
                  </a:txBody>
                  <a:tcPr/>
                </a:tc>
                <a:tc>
                  <a:txBody>
                    <a:bodyPr/>
                    <a:lstStyle/>
                    <a:p>
                      <a:endParaRPr lang="fr-CA"/>
                    </a:p>
                  </a:txBody>
                  <a:tcPr/>
                </a:tc>
                <a:tc>
                  <a:txBody>
                    <a:bodyPr/>
                    <a:lstStyle/>
                    <a:p>
                      <a:endParaRPr lang="fr-CA" dirty="0"/>
                    </a:p>
                  </a:txBody>
                  <a:tcPr/>
                </a:tc>
                <a:extLst>
                  <a:ext uri="{0D108BD9-81ED-4DB2-BD59-A6C34878D82A}">
                    <a16:rowId xmlns:a16="http://schemas.microsoft.com/office/drawing/2014/main" val="2449835461"/>
                  </a:ext>
                </a:extLst>
              </a:tr>
            </a:tbl>
          </a:graphicData>
        </a:graphic>
      </p:graphicFrame>
    </p:spTree>
    <p:extLst>
      <p:ext uri="{BB962C8B-B14F-4D97-AF65-F5344CB8AC3E}">
        <p14:creationId xmlns:p14="http://schemas.microsoft.com/office/powerpoint/2010/main" val="97022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re et 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7F041-EE8C-295E-417E-AD924B857D07}"/>
              </a:ext>
            </a:extLst>
          </p:cNvPr>
          <p:cNvSpPr>
            <a:spLocks noGrp="1"/>
          </p:cNvSpPr>
          <p:nvPr>
            <p:ph type="title" hasCustomPrompt="1"/>
          </p:nvPr>
        </p:nvSpPr>
        <p:spPr>
          <a:xfrm>
            <a:off x="0" y="0"/>
            <a:ext cx="12192000" cy="1014641"/>
          </a:xfrm>
          <a:solidFill>
            <a:schemeClr val="accent1"/>
          </a:solidFill>
        </p:spPr>
        <p:txBody>
          <a:bodyPr>
            <a:normAutofit/>
          </a:bodyPr>
          <a:lstStyle>
            <a:lvl1pPr marL="714375" indent="0">
              <a:lnSpc>
                <a:spcPct val="100000"/>
              </a:lnSpc>
              <a:defRPr sz="3200" b="1" cap="all" baseline="0">
                <a:solidFill>
                  <a:schemeClr val="bg1">
                    <a:lumMod val="95000"/>
                  </a:schemeClr>
                </a:solidFill>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727C5A64-FEC0-F39C-414C-FF6AC3724AA8}"/>
              </a:ext>
            </a:extLst>
          </p:cNvPr>
          <p:cNvSpPr>
            <a:spLocks noGrp="1"/>
          </p:cNvSpPr>
          <p:nvPr>
            <p:ph sz="half" idx="1"/>
          </p:nvPr>
        </p:nvSpPr>
        <p:spPr>
          <a:xfrm>
            <a:off x="621437" y="1393371"/>
            <a:ext cx="5398363" cy="4909775"/>
          </a:xfrm>
        </p:spPr>
        <p:txBody>
          <a:bodyPr/>
          <a:lstStyle>
            <a:lvl1pPr marL="355600" indent="-355600">
              <a:lnSpc>
                <a:spcPct val="100000"/>
              </a:lnSpc>
              <a:spcBef>
                <a:spcPts val="400"/>
              </a:spcBef>
              <a:spcAft>
                <a:spcPts val="400"/>
              </a:spcAft>
              <a:buClr>
                <a:schemeClr val="accent6"/>
              </a:buClr>
              <a:buFont typeface="Wingdings" panose="05000000000000000000" pitchFamily="2" charset="2"/>
              <a:buChar char="§"/>
              <a:defRPr sz="2400"/>
            </a:lvl1pPr>
            <a:lvl2pPr>
              <a:lnSpc>
                <a:spcPct val="100000"/>
              </a:lnSpc>
              <a:spcBef>
                <a:spcPts val="400"/>
              </a:spcBef>
              <a:spcAft>
                <a:spcPts val="400"/>
              </a:spcAft>
              <a:buClr>
                <a:schemeClr val="tx2"/>
              </a:buClr>
              <a:defRPr sz="2000"/>
            </a:lvl2pPr>
            <a:lvl3pPr marL="985838" indent="-228600">
              <a:lnSpc>
                <a:spcPct val="100000"/>
              </a:lnSpc>
              <a:spcBef>
                <a:spcPts val="400"/>
              </a:spcBef>
              <a:spcAft>
                <a:spcPts val="400"/>
              </a:spcAft>
              <a:buClr>
                <a:schemeClr val="accent6"/>
              </a:buClr>
              <a:buFont typeface="Aptos" panose="020B0004020202020204" pitchFamily="34" charset="0"/>
              <a:buChar char="–"/>
              <a:defRPr sz="1800"/>
            </a:lvl3pPr>
            <a:lvl4pPr>
              <a:lnSpc>
                <a:spcPct val="100000"/>
              </a:lnSpc>
              <a:spcBef>
                <a:spcPts val="400"/>
              </a:spcBef>
              <a:spcAft>
                <a:spcPts val="400"/>
              </a:spcAft>
              <a:defRPr/>
            </a:lvl4pPr>
            <a:lvl5pPr>
              <a:lnSpc>
                <a:spcPct val="100000"/>
              </a:lnSpc>
              <a:spcBef>
                <a:spcPts val="400"/>
              </a:spcBef>
              <a:spcAft>
                <a:spcPts val="400"/>
              </a:spcAft>
              <a:defRPr/>
            </a:lvl5pPr>
          </a:lstStyle>
          <a:p>
            <a:pPr lvl="0"/>
            <a:r>
              <a:rPr lang="fr-FR"/>
              <a:t>Cliquez pour modifier les styles du texte du masque</a:t>
            </a:r>
          </a:p>
          <a:p>
            <a:pPr lvl="1"/>
            <a:r>
              <a:rPr lang="fr-FR"/>
              <a:t>Deuxième niveau</a:t>
            </a:r>
          </a:p>
          <a:p>
            <a:pPr lvl="2"/>
            <a:r>
              <a:rPr lang="fr-FR"/>
              <a:t>Troisième niveau</a:t>
            </a:r>
          </a:p>
        </p:txBody>
      </p:sp>
      <p:sp>
        <p:nvSpPr>
          <p:cNvPr id="4" name="Espace réservé du contenu 3">
            <a:extLst>
              <a:ext uri="{FF2B5EF4-FFF2-40B4-BE49-F238E27FC236}">
                <a16:creationId xmlns:a16="http://schemas.microsoft.com/office/drawing/2014/main" id="{60B93288-955F-9985-3208-C199F41013E8}"/>
              </a:ext>
            </a:extLst>
          </p:cNvPr>
          <p:cNvSpPr>
            <a:spLocks noGrp="1"/>
          </p:cNvSpPr>
          <p:nvPr>
            <p:ph sz="half" idx="2"/>
          </p:nvPr>
        </p:nvSpPr>
        <p:spPr>
          <a:xfrm>
            <a:off x="6172199" y="1393371"/>
            <a:ext cx="5398363" cy="4909775"/>
          </a:xfrm>
        </p:spPr>
        <p:txBody>
          <a:bodyPr/>
          <a:lstStyle>
            <a:lvl1pPr marL="355600" indent="-355600">
              <a:lnSpc>
                <a:spcPct val="100000"/>
              </a:lnSpc>
              <a:spcBef>
                <a:spcPts val="400"/>
              </a:spcBef>
              <a:spcAft>
                <a:spcPts val="400"/>
              </a:spcAft>
              <a:buClr>
                <a:schemeClr val="accent6"/>
              </a:buClr>
              <a:buFont typeface="Wingdings" panose="05000000000000000000" pitchFamily="2" charset="2"/>
              <a:buChar char="§"/>
              <a:defRPr sz="2400"/>
            </a:lvl1pPr>
            <a:lvl2pPr>
              <a:lnSpc>
                <a:spcPct val="100000"/>
              </a:lnSpc>
              <a:spcBef>
                <a:spcPts val="400"/>
              </a:spcBef>
              <a:spcAft>
                <a:spcPts val="400"/>
              </a:spcAft>
              <a:buClr>
                <a:schemeClr val="tx2"/>
              </a:buClr>
              <a:defRPr sz="2000"/>
            </a:lvl2pPr>
            <a:lvl3pPr marL="985838" indent="-228600">
              <a:lnSpc>
                <a:spcPct val="100000"/>
              </a:lnSpc>
              <a:spcBef>
                <a:spcPts val="400"/>
              </a:spcBef>
              <a:spcAft>
                <a:spcPts val="400"/>
              </a:spcAft>
              <a:buClr>
                <a:schemeClr val="accent6"/>
              </a:buClr>
              <a:buFont typeface="Aptos" panose="020B0004020202020204" pitchFamily="34" charset="0"/>
              <a:buChar char="–"/>
              <a:defRPr sz="1800"/>
            </a:lvl3pPr>
          </a:lstStyle>
          <a:p>
            <a:pPr lvl="0"/>
            <a:r>
              <a:rPr lang="fr-FR"/>
              <a:t>Cliquez pour modifier les styles du texte du masque</a:t>
            </a:r>
          </a:p>
          <a:p>
            <a:pPr lvl="1"/>
            <a:r>
              <a:rPr lang="fr-FR"/>
              <a:t>Deuxième niveau</a:t>
            </a:r>
          </a:p>
          <a:p>
            <a:pPr lvl="2"/>
            <a:r>
              <a:rPr lang="fr-FR"/>
              <a:t>Troisième niveau</a:t>
            </a:r>
          </a:p>
        </p:txBody>
      </p:sp>
      <p:sp>
        <p:nvSpPr>
          <p:cNvPr id="7" name="Espace réservé du numéro de diapositive 6">
            <a:extLst>
              <a:ext uri="{FF2B5EF4-FFF2-40B4-BE49-F238E27FC236}">
                <a16:creationId xmlns:a16="http://schemas.microsoft.com/office/drawing/2014/main" id="{6DE41105-D398-8461-EADD-1FD78556B8E7}"/>
              </a:ext>
            </a:extLst>
          </p:cNvPr>
          <p:cNvSpPr>
            <a:spLocks noGrp="1"/>
          </p:cNvSpPr>
          <p:nvPr>
            <p:ph type="sldNum" sz="quarter" idx="12"/>
          </p:nvPr>
        </p:nvSpPr>
        <p:spPr>
          <a:xfrm>
            <a:off x="8610600" y="6492873"/>
            <a:ext cx="2743200" cy="228602"/>
          </a:xfrm>
        </p:spPr>
        <p:txBody>
          <a:bodyPr/>
          <a:lstStyle>
            <a:lvl1pPr>
              <a:defRPr sz="1100">
                <a:solidFill>
                  <a:schemeClr val="tx1">
                    <a:lumMod val="65000"/>
                    <a:lumOff val="35000"/>
                  </a:schemeClr>
                </a:solidFill>
              </a:defRPr>
            </a:lvl1pPr>
          </a:lstStyle>
          <a:p>
            <a:fld id="{3C45D93D-B4FF-4A6E-A7E0-18BB27CF6AFD}" type="slidenum">
              <a:rPr lang="fr-CA" smtClean="0"/>
              <a:pPr/>
              <a:t>‹N°›</a:t>
            </a:fld>
            <a:endParaRPr lang="fr-CA"/>
          </a:p>
        </p:txBody>
      </p:sp>
      <p:sp>
        <p:nvSpPr>
          <p:cNvPr id="6" name="Graphic 164">
            <a:extLst>
              <a:ext uri="{FF2B5EF4-FFF2-40B4-BE49-F238E27FC236}">
                <a16:creationId xmlns:a16="http://schemas.microsoft.com/office/drawing/2014/main" id="{D9DE0F0B-B924-6030-88B7-4C62232D83CF}"/>
              </a:ext>
            </a:extLst>
          </p:cNvPr>
          <p:cNvSpPr>
            <a:spLocks noChangeAspect="1"/>
          </p:cNvSpPr>
          <p:nvPr userDrawn="1"/>
        </p:nvSpPr>
        <p:spPr>
          <a:xfrm>
            <a:off x="262645" y="5207647"/>
            <a:ext cx="1974193" cy="1513828"/>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accent1">
              <a:alpha val="16998"/>
            </a:scheme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365695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deux contenus 2">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BB1FB20-D118-03A9-0CAD-F677EB780466}"/>
              </a:ext>
            </a:extLst>
          </p:cNvPr>
          <p:cNvSpPr>
            <a:spLocks noGrp="1"/>
          </p:cNvSpPr>
          <p:nvPr>
            <p:ph type="title" hasCustomPrompt="1"/>
          </p:nvPr>
        </p:nvSpPr>
        <p:spPr>
          <a:xfrm>
            <a:off x="0" y="0"/>
            <a:ext cx="12192000" cy="1014641"/>
          </a:xfrm>
          <a:solidFill>
            <a:schemeClr val="accent1"/>
          </a:solidFill>
        </p:spPr>
        <p:txBody>
          <a:bodyPr>
            <a:normAutofit/>
          </a:bodyPr>
          <a:lstStyle>
            <a:lvl1pPr marL="714375" indent="0">
              <a:lnSpc>
                <a:spcPct val="100000"/>
              </a:lnSpc>
              <a:defRPr sz="3200" b="1" cap="all" baseline="0">
                <a:solidFill>
                  <a:schemeClr val="bg1">
                    <a:lumMod val="95000"/>
                  </a:schemeClr>
                </a:solidFill>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727C5A64-FEC0-F39C-414C-FF6AC3724AA8}"/>
              </a:ext>
            </a:extLst>
          </p:cNvPr>
          <p:cNvSpPr>
            <a:spLocks noGrp="1"/>
          </p:cNvSpPr>
          <p:nvPr>
            <p:ph sz="half" idx="1"/>
          </p:nvPr>
        </p:nvSpPr>
        <p:spPr>
          <a:xfrm>
            <a:off x="838200" y="2250420"/>
            <a:ext cx="5157787" cy="4052726"/>
          </a:xfrm>
        </p:spPr>
        <p:txBody>
          <a:bodyPr/>
          <a:lstStyle>
            <a:lvl1pPr marL="355600" indent="-355600">
              <a:lnSpc>
                <a:spcPct val="100000"/>
              </a:lnSpc>
              <a:spcBef>
                <a:spcPts val="400"/>
              </a:spcBef>
              <a:spcAft>
                <a:spcPts val="400"/>
              </a:spcAft>
              <a:buClr>
                <a:schemeClr val="accent6"/>
              </a:buClr>
              <a:buFont typeface="Wingdings" panose="05000000000000000000" pitchFamily="2" charset="2"/>
              <a:buChar char="§"/>
              <a:defRPr sz="2200"/>
            </a:lvl1pPr>
            <a:lvl2pPr>
              <a:lnSpc>
                <a:spcPct val="100000"/>
              </a:lnSpc>
              <a:spcBef>
                <a:spcPts val="400"/>
              </a:spcBef>
              <a:spcAft>
                <a:spcPts val="400"/>
              </a:spcAft>
              <a:buClr>
                <a:schemeClr val="tx2"/>
              </a:buClr>
              <a:defRPr sz="2000"/>
            </a:lvl2pPr>
            <a:lvl3pPr marL="985838" indent="-228600">
              <a:lnSpc>
                <a:spcPct val="100000"/>
              </a:lnSpc>
              <a:spcBef>
                <a:spcPts val="400"/>
              </a:spcBef>
              <a:spcAft>
                <a:spcPts val="400"/>
              </a:spcAft>
              <a:buClr>
                <a:schemeClr val="accent6"/>
              </a:buClr>
              <a:buFont typeface="Aptos" panose="020B0004020202020204" pitchFamily="34" charset="0"/>
              <a:buChar char="–"/>
              <a:defRPr sz="1800"/>
            </a:lvl3pPr>
            <a:lvl4pPr>
              <a:lnSpc>
                <a:spcPct val="100000"/>
              </a:lnSpc>
              <a:spcBef>
                <a:spcPts val="400"/>
              </a:spcBef>
              <a:spcAft>
                <a:spcPts val="400"/>
              </a:spcAft>
              <a:defRPr/>
            </a:lvl4pPr>
            <a:lvl5pPr>
              <a:lnSpc>
                <a:spcPct val="100000"/>
              </a:lnSpc>
              <a:spcBef>
                <a:spcPts val="400"/>
              </a:spcBef>
              <a:spcAft>
                <a:spcPts val="400"/>
              </a:spcAft>
              <a:defRPr/>
            </a:lvl5pPr>
          </a:lstStyle>
          <a:p>
            <a:pPr lvl="0"/>
            <a:r>
              <a:rPr lang="fr-FR"/>
              <a:t>Cliquez pour modifier les styles du texte du masque</a:t>
            </a:r>
          </a:p>
          <a:p>
            <a:pPr lvl="1"/>
            <a:r>
              <a:rPr lang="fr-FR"/>
              <a:t>Deuxième niveau</a:t>
            </a:r>
          </a:p>
          <a:p>
            <a:pPr lvl="2"/>
            <a:r>
              <a:rPr lang="fr-FR"/>
              <a:t>Troisième niveau</a:t>
            </a:r>
          </a:p>
        </p:txBody>
      </p:sp>
      <p:sp>
        <p:nvSpPr>
          <p:cNvPr id="4" name="Espace réservé du contenu 3">
            <a:extLst>
              <a:ext uri="{FF2B5EF4-FFF2-40B4-BE49-F238E27FC236}">
                <a16:creationId xmlns:a16="http://schemas.microsoft.com/office/drawing/2014/main" id="{60B93288-955F-9985-3208-C199F41013E8}"/>
              </a:ext>
            </a:extLst>
          </p:cNvPr>
          <p:cNvSpPr>
            <a:spLocks noGrp="1"/>
          </p:cNvSpPr>
          <p:nvPr>
            <p:ph sz="half" idx="2"/>
          </p:nvPr>
        </p:nvSpPr>
        <p:spPr>
          <a:xfrm>
            <a:off x="6172200" y="2250418"/>
            <a:ext cx="5157787" cy="4052727"/>
          </a:xfrm>
        </p:spPr>
        <p:txBody>
          <a:bodyPr/>
          <a:lstStyle>
            <a:lvl1pPr marL="355600" indent="-355600">
              <a:lnSpc>
                <a:spcPct val="100000"/>
              </a:lnSpc>
              <a:spcBef>
                <a:spcPts val="400"/>
              </a:spcBef>
              <a:spcAft>
                <a:spcPts val="400"/>
              </a:spcAft>
              <a:buClr>
                <a:schemeClr val="accent6"/>
              </a:buClr>
              <a:buFont typeface="Wingdings" panose="05000000000000000000" pitchFamily="2" charset="2"/>
              <a:buChar char="§"/>
              <a:defRPr sz="2200"/>
            </a:lvl1pPr>
            <a:lvl2pPr>
              <a:lnSpc>
                <a:spcPct val="100000"/>
              </a:lnSpc>
              <a:spcBef>
                <a:spcPts val="400"/>
              </a:spcBef>
              <a:spcAft>
                <a:spcPts val="400"/>
              </a:spcAft>
              <a:buClr>
                <a:schemeClr val="tx2"/>
              </a:buClr>
              <a:defRPr sz="2000"/>
            </a:lvl2pPr>
            <a:lvl3pPr marL="985838" indent="-228600">
              <a:lnSpc>
                <a:spcPct val="100000"/>
              </a:lnSpc>
              <a:spcBef>
                <a:spcPts val="400"/>
              </a:spcBef>
              <a:spcAft>
                <a:spcPts val="400"/>
              </a:spcAft>
              <a:buClr>
                <a:schemeClr val="accent6"/>
              </a:buClr>
              <a:buFont typeface="Aptos" panose="020B0004020202020204" pitchFamily="34" charset="0"/>
              <a:buChar char="–"/>
              <a:defRPr sz="1800"/>
            </a:lvl3pPr>
          </a:lstStyle>
          <a:p>
            <a:pPr lvl="0"/>
            <a:r>
              <a:rPr lang="fr-FR"/>
              <a:t>Cliquez pour modifier les styles du texte du masque</a:t>
            </a:r>
          </a:p>
          <a:p>
            <a:pPr lvl="1"/>
            <a:r>
              <a:rPr lang="fr-FR"/>
              <a:t>Deuxième niveau</a:t>
            </a:r>
          </a:p>
          <a:p>
            <a:pPr lvl="2"/>
            <a:r>
              <a:rPr lang="fr-FR"/>
              <a:t>Troisième niveau</a:t>
            </a:r>
          </a:p>
        </p:txBody>
      </p:sp>
      <p:sp>
        <p:nvSpPr>
          <p:cNvPr id="7" name="Espace réservé du numéro de diapositive 6">
            <a:extLst>
              <a:ext uri="{FF2B5EF4-FFF2-40B4-BE49-F238E27FC236}">
                <a16:creationId xmlns:a16="http://schemas.microsoft.com/office/drawing/2014/main" id="{6DE41105-D398-8461-EADD-1FD78556B8E7}"/>
              </a:ext>
            </a:extLst>
          </p:cNvPr>
          <p:cNvSpPr>
            <a:spLocks noGrp="1"/>
          </p:cNvSpPr>
          <p:nvPr>
            <p:ph type="sldNum" sz="quarter" idx="12"/>
          </p:nvPr>
        </p:nvSpPr>
        <p:spPr>
          <a:xfrm>
            <a:off x="8610600" y="6492873"/>
            <a:ext cx="2743200" cy="228602"/>
          </a:xfrm>
        </p:spPr>
        <p:txBody>
          <a:bodyPr/>
          <a:lstStyle>
            <a:lvl1pPr>
              <a:defRPr sz="1100">
                <a:solidFill>
                  <a:schemeClr val="tx1">
                    <a:lumMod val="65000"/>
                    <a:lumOff val="35000"/>
                  </a:schemeClr>
                </a:solidFill>
              </a:defRPr>
            </a:lvl1pPr>
          </a:lstStyle>
          <a:p>
            <a:fld id="{3C45D93D-B4FF-4A6E-A7E0-18BB27CF6AFD}" type="slidenum">
              <a:rPr lang="fr-CA" smtClean="0"/>
              <a:pPr/>
              <a:t>‹N°›</a:t>
            </a:fld>
            <a:endParaRPr lang="fr-CA"/>
          </a:p>
        </p:txBody>
      </p:sp>
      <p:sp>
        <p:nvSpPr>
          <p:cNvPr id="5" name="Espace réservé du texte 2">
            <a:extLst>
              <a:ext uri="{FF2B5EF4-FFF2-40B4-BE49-F238E27FC236}">
                <a16:creationId xmlns:a16="http://schemas.microsoft.com/office/drawing/2014/main" id="{F7098F20-DC17-90C5-F753-DAB826C0B98E}"/>
              </a:ext>
            </a:extLst>
          </p:cNvPr>
          <p:cNvSpPr>
            <a:spLocks noGrp="1"/>
          </p:cNvSpPr>
          <p:nvPr>
            <p:ph type="body" idx="13"/>
          </p:nvPr>
        </p:nvSpPr>
        <p:spPr>
          <a:xfrm>
            <a:off x="838200" y="1314994"/>
            <a:ext cx="5157787" cy="935425"/>
          </a:xfrm>
        </p:spPr>
        <p:txBody>
          <a:bodyPr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texte 2">
            <a:extLst>
              <a:ext uri="{FF2B5EF4-FFF2-40B4-BE49-F238E27FC236}">
                <a16:creationId xmlns:a16="http://schemas.microsoft.com/office/drawing/2014/main" id="{3268FDCD-21A0-C625-BF94-30CBBC08C6E0}"/>
              </a:ext>
            </a:extLst>
          </p:cNvPr>
          <p:cNvSpPr>
            <a:spLocks noGrp="1"/>
          </p:cNvSpPr>
          <p:nvPr>
            <p:ph type="body" idx="14"/>
          </p:nvPr>
        </p:nvSpPr>
        <p:spPr>
          <a:xfrm>
            <a:off x="6172200" y="1314993"/>
            <a:ext cx="5157787" cy="935425"/>
          </a:xfrm>
        </p:spPr>
        <p:txBody>
          <a:bodyPr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1" name="Graphic 164">
            <a:extLst>
              <a:ext uri="{FF2B5EF4-FFF2-40B4-BE49-F238E27FC236}">
                <a16:creationId xmlns:a16="http://schemas.microsoft.com/office/drawing/2014/main" id="{41CB1EDB-ADD2-4C1F-F426-2572494980F9}"/>
              </a:ext>
            </a:extLst>
          </p:cNvPr>
          <p:cNvSpPr>
            <a:spLocks noChangeAspect="1"/>
          </p:cNvSpPr>
          <p:nvPr userDrawn="1"/>
        </p:nvSpPr>
        <p:spPr>
          <a:xfrm>
            <a:off x="262645" y="5207647"/>
            <a:ext cx="1974193" cy="1513828"/>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accent1">
              <a:alpha val="16998"/>
            </a:scheme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242978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libr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C195498-CDED-311F-CBD0-67145538047F}"/>
              </a:ext>
            </a:extLst>
          </p:cNvPr>
          <p:cNvSpPr>
            <a:spLocks noGrp="1"/>
          </p:cNvSpPr>
          <p:nvPr>
            <p:ph type="title" hasCustomPrompt="1"/>
          </p:nvPr>
        </p:nvSpPr>
        <p:spPr>
          <a:xfrm>
            <a:off x="0" y="0"/>
            <a:ext cx="12192000" cy="1014641"/>
          </a:xfrm>
          <a:solidFill>
            <a:schemeClr val="accent1"/>
          </a:solidFill>
        </p:spPr>
        <p:txBody>
          <a:bodyPr>
            <a:normAutofit/>
          </a:bodyPr>
          <a:lstStyle>
            <a:lvl1pPr marL="714375" indent="0">
              <a:lnSpc>
                <a:spcPct val="100000"/>
              </a:lnSpc>
              <a:defRPr sz="3200" b="1" cap="all" baseline="0">
                <a:solidFill>
                  <a:schemeClr val="bg1">
                    <a:lumMod val="95000"/>
                  </a:schemeClr>
                </a:solidFill>
              </a:defRPr>
            </a:lvl1pPr>
          </a:lstStyle>
          <a:p>
            <a:r>
              <a:rPr lang="fr-FR" dirty="0"/>
              <a:t>MODIFIEZ LE STYLE DU TITRE</a:t>
            </a:r>
            <a:endParaRPr lang="fr-CA" dirty="0"/>
          </a:p>
        </p:txBody>
      </p:sp>
      <p:sp>
        <p:nvSpPr>
          <p:cNvPr id="7" name="Espace réservé du numéro de diapositive 6">
            <a:extLst>
              <a:ext uri="{FF2B5EF4-FFF2-40B4-BE49-F238E27FC236}">
                <a16:creationId xmlns:a16="http://schemas.microsoft.com/office/drawing/2014/main" id="{6DE41105-D398-8461-EADD-1FD78556B8E7}"/>
              </a:ext>
            </a:extLst>
          </p:cNvPr>
          <p:cNvSpPr>
            <a:spLocks noGrp="1"/>
          </p:cNvSpPr>
          <p:nvPr>
            <p:ph type="sldNum" sz="quarter" idx="12"/>
          </p:nvPr>
        </p:nvSpPr>
        <p:spPr>
          <a:xfrm>
            <a:off x="8610600" y="6492873"/>
            <a:ext cx="2743200" cy="228602"/>
          </a:xfrm>
        </p:spPr>
        <p:txBody>
          <a:bodyPr/>
          <a:lstStyle>
            <a:lvl1pPr>
              <a:defRPr sz="1100">
                <a:solidFill>
                  <a:schemeClr val="tx1">
                    <a:lumMod val="65000"/>
                    <a:lumOff val="35000"/>
                  </a:schemeClr>
                </a:solidFill>
              </a:defRPr>
            </a:lvl1pPr>
          </a:lstStyle>
          <a:p>
            <a:fld id="{3C45D93D-B4FF-4A6E-A7E0-18BB27CF6AFD}" type="slidenum">
              <a:rPr lang="fr-CA" smtClean="0"/>
              <a:pPr/>
              <a:t>‹N°›</a:t>
            </a:fld>
            <a:endParaRPr lang="fr-CA"/>
          </a:p>
        </p:txBody>
      </p:sp>
      <p:sp>
        <p:nvSpPr>
          <p:cNvPr id="3" name="Graphic 164">
            <a:extLst>
              <a:ext uri="{FF2B5EF4-FFF2-40B4-BE49-F238E27FC236}">
                <a16:creationId xmlns:a16="http://schemas.microsoft.com/office/drawing/2014/main" id="{1FD3CDFB-E399-F20B-0223-A795560D878E}"/>
              </a:ext>
            </a:extLst>
          </p:cNvPr>
          <p:cNvSpPr>
            <a:spLocks noChangeAspect="1"/>
          </p:cNvSpPr>
          <p:nvPr userDrawn="1"/>
        </p:nvSpPr>
        <p:spPr>
          <a:xfrm>
            <a:off x="262645" y="5207647"/>
            <a:ext cx="1974193" cy="1513828"/>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accent1">
              <a:alpha val="16998"/>
            </a:scheme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396622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personnalisé">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F07F8D9-4580-35F5-89F6-57E1DBCF7993}"/>
              </a:ext>
            </a:extLst>
          </p:cNvPr>
          <p:cNvSpPr>
            <a:spLocks noGrp="1"/>
          </p:cNvSpPr>
          <p:nvPr>
            <p:ph type="sldNum" sz="quarter" idx="12"/>
          </p:nvPr>
        </p:nvSpPr>
        <p:spPr>
          <a:xfrm>
            <a:off x="8610600" y="6496594"/>
            <a:ext cx="2743200" cy="224881"/>
          </a:xfrm>
        </p:spPr>
        <p:txBody>
          <a:bodyPr/>
          <a:lstStyle>
            <a:lvl1pPr>
              <a:defRPr sz="1100">
                <a:solidFill>
                  <a:schemeClr val="tx1">
                    <a:lumMod val="65000"/>
                    <a:lumOff val="35000"/>
                  </a:schemeClr>
                </a:solidFill>
              </a:defRPr>
            </a:lvl1pPr>
          </a:lstStyle>
          <a:p>
            <a:fld id="{3C45D93D-B4FF-4A6E-A7E0-18BB27CF6AFD}" type="slidenum">
              <a:rPr lang="fr-CA" smtClean="0"/>
              <a:pPr/>
              <a:t>‹N°›</a:t>
            </a:fld>
            <a:endParaRPr lang="fr-CA"/>
          </a:p>
        </p:txBody>
      </p:sp>
      <p:sp>
        <p:nvSpPr>
          <p:cNvPr id="2" name="Graphic 164">
            <a:extLst>
              <a:ext uri="{FF2B5EF4-FFF2-40B4-BE49-F238E27FC236}">
                <a16:creationId xmlns:a16="http://schemas.microsoft.com/office/drawing/2014/main" id="{5706C9E0-988B-345F-8BC4-F1937DA26D76}"/>
              </a:ext>
            </a:extLst>
          </p:cNvPr>
          <p:cNvSpPr>
            <a:spLocks noChangeAspect="1"/>
          </p:cNvSpPr>
          <p:nvPr userDrawn="1"/>
        </p:nvSpPr>
        <p:spPr>
          <a:xfrm>
            <a:off x="262645" y="5207647"/>
            <a:ext cx="1974193" cy="1513828"/>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accent1">
              <a:alpha val="16998"/>
            </a:scheme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183487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2A3DD8-45FB-B589-5540-4104D0A3C307}"/>
              </a:ext>
            </a:extLst>
          </p:cNvPr>
          <p:cNvSpPr/>
          <p:nvPr userDrawn="1"/>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numéro de diapositive 3">
            <a:extLst>
              <a:ext uri="{FF2B5EF4-FFF2-40B4-BE49-F238E27FC236}">
                <a16:creationId xmlns:a16="http://schemas.microsoft.com/office/drawing/2014/main" id="{C80A4925-4353-477E-3B5B-AF2B2FFB6ABE}"/>
              </a:ext>
            </a:extLst>
          </p:cNvPr>
          <p:cNvSpPr>
            <a:spLocks noGrp="1"/>
          </p:cNvSpPr>
          <p:nvPr>
            <p:ph type="sldNum" sz="quarter" idx="12"/>
          </p:nvPr>
        </p:nvSpPr>
        <p:spPr>
          <a:xfrm>
            <a:off x="8610600" y="6462944"/>
            <a:ext cx="2743200" cy="258531"/>
          </a:xfrm>
        </p:spPr>
        <p:txBody>
          <a:bodyPr/>
          <a:lstStyle>
            <a:lvl1pPr>
              <a:defRPr sz="1100">
                <a:solidFill>
                  <a:schemeClr val="bg1">
                    <a:lumMod val="95000"/>
                  </a:schemeClr>
                </a:solidFill>
              </a:defRPr>
            </a:lvl1pPr>
          </a:lstStyle>
          <a:p>
            <a:fld id="{3C45D93D-B4FF-4A6E-A7E0-18BB27CF6AFD}" type="slidenum">
              <a:rPr lang="fr-CA" smtClean="0"/>
              <a:pPr/>
              <a:t>‹N°›</a:t>
            </a:fld>
            <a:endParaRPr lang="fr-CA"/>
          </a:p>
        </p:txBody>
      </p:sp>
      <p:sp>
        <p:nvSpPr>
          <p:cNvPr id="6" name="Graphic 164">
            <a:extLst>
              <a:ext uri="{FF2B5EF4-FFF2-40B4-BE49-F238E27FC236}">
                <a16:creationId xmlns:a16="http://schemas.microsoft.com/office/drawing/2014/main" id="{C6E4A569-B87B-E83A-39C0-8972099E88B8}"/>
              </a:ext>
            </a:extLst>
          </p:cNvPr>
          <p:cNvSpPr>
            <a:spLocks noChangeAspect="1"/>
          </p:cNvSpPr>
          <p:nvPr userDrawn="1"/>
        </p:nvSpPr>
        <p:spPr>
          <a:xfrm>
            <a:off x="207627" y="5754418"/>
            <a:ext cx="1261146" cy="96705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214964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5488A9-2F8E-15AB-FBD1-0099B7843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a:extLst>
              <a:ext uri="{FF2B5EF4-FFF2-40B4-BE49-F238E27FC236}">
                <a16:creationId xmlns:a16="http://schemas.microsoft.com/office/drawing/2014/main" id="{23696E11-3D09-5B31-FAC2-AEAAC8A59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a:extLst>
              <a:ext uri="{FF2B5EF4-FFF2-40B4-BE49-F238E27FC236}">
                <a16:creationId xmlns:a16="http://schemas.microsoft.com/office/drawing/2014/main" id="{C05FBE95-8A51-F125-E549-6E2E2532652F}"/>
              </a:ext>
            </a:extLst>
          </p:cNvPr>
          <p:cNvSpPr>
            <a:spLocks noGrp="1"/>
          </p:cNvSpPr>
          <p:nvPr>
            <p:ph type="sldNum" sz="quarter" idx="4"/>
          </p:nvPr>
        </p:nvSpPr>
        <p:spPr>
          <a:xfrm>
            <a:off x="8610600" y="6426926"/>
            <a:ext cx="2743200" cy="294549"/>
          </a:xfrm>
          <a:prstGeom prst="rect">
            <a:avLst/>
          </a:prstGeom>
        </p:spPr>
        <p:txBody>
          <a:bodyPr vert="horz" lIns="91440" tIns="45720" rIns="91440" bIns="45720" rtlCol="0" anchor="ctr"/>
          <a:lstStyle>
            <a:lvl1pPr algn="r">
              <a:defRPr sz="1100">
                <a:solidFill>
                  <a:schemeClr val="tx1">
                    <a:tint val="82000"/>
                  </a:schemeClr>
                </a:solidFill>
              </a:defRPr>
            </a:lvl1pPr>
          </a:lstStyle>
          <a:p>
            <a:fld id="{3C45D93D-B4FF-4A6E-A7E0-18BB27CF6AFD}" type="slidenum">
              <a:rPr lang="fr-CA" smtClean="0"/>
              <a:pPr/>
              <a:t>‹N°›</a:t>
            </a:fld>
            <a:endParaRPr lang="fr-CA"/>
          </a:p>
        </p:txBody>
      </p:sp>
    </p:spTree>
    <p:extLst>
      <p:ext uri="{BB962C8B-B14F-4D97-AF65-F5344CB8AC3E}">
        <p14:creationId xmlns:p14="http://schemas.microsoft.com/office/powerpoint/2010/main" val="47681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52" r:id="rId5"/>
    <p:sldLayoutId id="2147483662" r:id="rId6"/>
    <p:sldLayoutId id="2147483661" r:id="rId7"/>
    <p:sldLayoutId id="2147483663" r:id="rId8"/>
    <p:sldLayoutId id="2147483655" r:id="rId9"/>
    <p:sldLayoutId id="21474836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mailto:fcfleury@cegepthetford.ca" TargetMode="External"/><Relationship Id="rId4" Type="http://schemas.openxmlformats.org/officeDocument/2006/relationships/hyperlink" Target="https://observatoireamiante.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hyperlink" Target="mailto:ONA_infos@cegepthetford.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443D2-D6D4-7AD7-89C3-B80F57C283D4}"/>
              </a:ext>
            </a:extLst>
          </p:cNvPr>
          <p:cNvSpPr>
            <a:spLocks noGrp="1"/>
          </p:cNvSpPr>
          <p:nvPr>
            <p:ph type="ctrTitle"/>
          </p:nvPr>
        </p:nvSpPr>
        <p:spPr>
          <a:xfrm>
            <a:off x="3626528" y="581025"/>
            <a:ext cx="7958831" cy="1489682"/>
          </a:xfrm>
        </p:spPr>
        <p:txBody>
          <a:bodyPr>
            <a:normAutofit fontScale="90000"/>
          </a:bodyPr>
          <a:lstStyle/>
          <a:p>
            <a:r>
              <a:rPr lang="fr-CA" b="0" dirty="0"/>
              <a:t>LES consensus SUR LA VALORISATION DES RÉSIDUS MINIERS AMIANTÉS et les risques pour la santé</a:t>
            </a:r>
          </a:p>
        </p:txBody>
      </p:sp>
      <p:sp>
        <p:nvSpPr>
          <p:cNvPr id="3" name="Sous-titre 2">
            <a:extLst>
              <a:ext uri="{FF2B5EF4-FFF2-40B4-BE49-F238E27FC236}">
                <a16:creationId xmlns:a16="http://schemas.microsoft.com/office/drawing/2014/main" id="{CDAAED89-FC15-4A02-EBC9-FDECBF6412BF}"/>
              </a:ext>
            </a:extLst>
          </p:cNvPr>
          <p:cNvSpPr>
            <a:spLocks noGrp="1"/>
          </p:cNvSpPr>
          <p:nvPr>
            <p:ph type="subTitle" idx="1"/>
          </p:nvPr>
        </p:nvSpPr>
        <p:spPr>
          <a:xfrm>
            <a:off x="3492137" y="2231503"/>
            <a:ext cx="8093222" cy="729411"/>
          </a:xfrm>
        </p:spPr>
        <p:txBody>
          <a:bodyPr>
            <a:noAutofit/>
          </a:bodyPr>
          <a:lstStyle/>
          <a:p>
            <a:r>
              <a:rPr lang="fr-CA" sz="2400" dirty="0"/>
              <a:t>Un produit de courtage de connaissances en format Questions/Réponses</a:t>
            </a:r>
          </a:p>
        </p:txBody>
      </p:sp>
      <p:sp>
        <p:nvSpPr>
          <p:cNvPr id="4" name="Sous-titre 2">
            <a:extLst>
              <a:ext uri="{FF2B5EF4-FFF2-40B4-BE49-F238E27FC236}">
                <a16:creationId xmlns:a16="http://schemas.microsoft.com/office/drawing/2014/main" id="{9DCE7E76-AA5E-8E0D-3FB6-B5DED6BAA10A}"/>
              </a:ext>
            </a:extLst>
          </p:cNvPr>
          <p:cNvSpPr txBox="1">
            <a:spLocks/>
          </p:cNvSpPr>
          <p:nvPr/>
        </p:nvSpPr>
        <p:spPr>
          <a:xfrm>
            <a:off x="3666477" y="3282507"/>
            <a:ext cx="7918882" cy="517801"/>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600"/>
              </a:spcBef>
              <a:spcAft>
                <a:spcPts val="600"/>
              </a:spcAft>
              <a:buFont typeface="Arial" panose="020B0604020202020204" pitchFamily="34" charset="0"/>
              <a:buNone/>
              <a:defRPr sz="2800" kern="1200">
                <a:solidFill>
                  <a:schemeClr val="bg1">
                    <a:lumMod val="9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000" dirty="0"/>
              <a:t>France Charles Fleury – 24 septembre 2025</a:t>
            </a:r>
          </a:p>
        </p:txBody>
      </p:sp>
    </p:spTree>
    <p:extLst>
      <p:ext uri="{BB962C8B-B14F-4D97-AF65-F5344CB8AC3E}">
        <p14:creationId xmlns:p14="http://schemas.microsoft.com/office/powerpoint/2010/main" val="309355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9EC9-C243-DB0E-B4AF-0B670DF48EA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DCFC730-E1FB-7777-600B-F21C05F878A8}"/>
              </a:ext>
            </a:extLst>
          </p:cNvPr>
          <p:cNvSpPr>
            <a:spLocks noGrp="1"/>
          </p:cNvSpPr>
          <p:nvPr>
            <p:ph type="sldNum" sz="quarter" idx="12"/>
          </p:nvPr>
        </p:nvSpPr>
        <p:spPr/>
        <p:txBody>
          <a:bodyPr/>
          <a:lstStyle/>
          <a:p>
            <a:fld id="{3C45D93D-B4FF-4A6E-A7E0-18BB27CF6AFD}" type="slidenum">
              <a:rPr lang="fr-CA" smtClean="0"/>
              <a:pPr/>
              <a:t>10</a:t>
            </a:fld>
            <a:endParaRPr lang="fr-CA"/>
          </a:p>
        </p:txBody>
      </p:sp>
      <p:sp>
        <p:nvSpPr>
          <p:cNvPr id="4" name="Titre 3">
            <a:extLst>
              <a:ext uri="{FF2B5EF4-FFF2-40B4-BE49-F238E27FC236}">
                <a16:creationId xmlns:a16="http://schemas.microsoft.com/office/drawing/2014/main" id="{2F0EBA6A-6203-DC27-C08F-13B3B30CE2A2}"/>
              </a:ext>
            </a:extLst>
          </p:cNvPr>
          <p:cNvSpPr>
            <a:spLocks noGrp="1"/>
          </p:cNvSpPr>
          <p:nvPr>
            <p:ph type="title"/>
          </p:nvPr>
        </p:nvSpPr>
        <p:spPr/>
        <p:txBody>
          <a:bodyPr/>
          <a:lstStyle/>
          <a:p>
            <a:r>
              <a:rPr lang="fr-CA" dirty="0"/>
              <a:t>4.</a:t>
            </a:r>
            <a:br>
              <a:rPr lang="fr-CA" dirty="0"/>
            </a:br>
            <a:r>
              <a:rPr lang="fr-CA" dirty="0"/>
              <a:t>1</a:t>
            </a:r>
            <a:r>
              <a:rPr lang="fr-CA" baseline="30000" dirty="0"/>
              <a:t>er</a:t>
            </a:r>
            <a:r>
              <a:rPr lang="fr-CA" dirty="0"/>
              <a:t> exemple de contenus</a:t>
            </a:r>
            <a:br>
              <a:rPr lang="fr-CA" dirty="0"/>
            </a:br>
            <a:r>
              <a:rPr lang="fr-CA" b="0" dirty="0"/>
              <a:t>(2/2)</a:t>
            </a:r>
          </a:p>
        </p:txBody>
      </p:sp>
      <p:graphicFrame>
        <p:nvGraphicFramePr>
          <p:cNvPr id="5" name="Tableau 4">
            <a:extLst>
              <a:ext uri="{FF2B5EF4-FFF2-40B4-BE49-F238E27FC236}">
                <a16:creationId xmlns:a16="http://schemas.microsoft.com/office/drawing/2014/main" id="{589740F8-1B55-487E-A564-AD526A38A74C}"/>
              </a:ext>
            </a:extLst>
          </p:cNvPr>
          <p:cNvGraphicFramePr>
            <a:graphicFrameLocks noGrp="1"/>
          </p:cNvGraphicFramePr>
          <p:nvPr>
            <p:extLst>
              <p:ext uri="{D42A27DB-BD31-4B8C-83A1-F6EECF244321}">
                <p14:modId xmlns:p14="http://schemas.microsoft.com/office/powerpoint/2010/main" val="1848762436"/>
              </p:ext>
            </p:extLst>
          </p:nvPr>
        </p:nvGraphicFramePr>
        <p:xfrm>
          <a:off x="3602024" y="377825"/>
          <a:ext cx="7860444" cy="5261194"/>
        </p:xfrm>
        <a:graphic>
          <a:graphicData uri="http://schemas.openxmlformats.org/drawingml/2006/table">
            <a:tbl>
              <a:tblPr/>
              <a:tblGrid>
                <a:gridCol w="7860444">
                  <a:extLst>
                    <a:ext uri="{9D8B030D-6E8A-4147-A177-3AD203B41FA5}">
                      <a16:colId xmlns:a16="http://schemas.microsoft.com/office/drawing/2014/main" val="1794728735"/>
                    </a:ext>
                  </a:extLst>
                </a:gridCol>
              </a:tblGrid>
              <a:tr h="198234">
                <a:tc>
                  <a:txBody>
                    <a:bodyPr/>
                    <a:lstStyle/>
                    <a:p>
                      <a:pPr algn="l" rtl="0" fontAlgn="base">
                        <a:lnSpc>
                          <a:spcPts val="1275"/>
                        </a:lnSpc>
                        <a:buNone/>
                      </a:pPr>
                      <a:r>
                        <a:rPr lang="fr-CA" sz="1200" b="0" i="0" dirty="0">
                          <a:effectLst/>
                          <a:latin typeface="Aptos" panose="020B0004020202020204" pitchFamily="34" charset="0"/>
                        </a:rPr>
                        <a:t>MÉTHODOLOGIE </a:t>
                      </a:r>
                      <a:endParaRPr lang="fr-CA" sz="1200" b="0" i="0" dirty="0">
                        <a:effectLst/>
                      </a:endParaRPr>
                    </a:p>
                  </a:txBody>
                  <a:tcPr marL="70658" marR="70658" marT="35329" marB="35329">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74508715"/>
                  </a:ext>
                </a:extLst>
              </a:tr>
              <a:tr h="4153104">
                <a:tc>
                  <a:txBody>
                    <a:bodyPr/>
                    <a:lstStyle/>
                    <a:p>
                      <a:pPr algn="l" rtl="0" fontAlgn="base">
                        <a:lnSpc>
                          <a:spcPts val="1275"/>
                        </a:lnSpc>
                        <a:buNone/>
                      </a:pPr>
                      <a:r>
                        <a:rPr lang="fr-CA" sz="1200" b="0" i="0" dirty="0">
                          <a:effectLst/>
                          <a:latin typeface="Aptos" panose="020B0004020202020204" pitchFamily="34" charset="0"/>
                        </a:rPr>
                        <a:t>Les Questions/Réponses de l’ONA visent à répondre aux questions soumises par la population et par les acteurs clés au sujet de la valorisation des résidus miniers amiantés dans le contexte québécois. Les réponses rapportent les meilleurs savoirs à ce propos. Ils proviennent d’une littérature scientifique à fort niveau de preuve ou de publications éditées par des organisations réputées dans le domaine de l’amiante. Les informations qui suivent détaillent la méthodologie utilisée pour parvenir à ces conclusions.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solidFill>
                            <a:srgbClr val="156082"/>
                          </a:solidFill>
                          <a:effectLst/>
                          <a:latin typeface="Aptos" panose="020B0004020202020204" pitchFamily="34" charset="0"/>
                        </a:rPr>
                        <a:t>Identification des sources les plus probantes et les plus pertinentes </a:t>
                      </a:r>
                      <a:endParaRPr lang="fr-CA" sz="1200" b="0" i="0" dirty="0">
                        <a:effectLst/>
                      </a:endParaRPr>
                    </a:p>
                    <a:p>
                      <a:pPr marL="171450"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Nous appuyons la réponse sur des publications grises principalement devant l’évidence des savoirs au sujet des deux principaux groupes d’amiante ainsi que sur des écrits scientifiques.  </a:t>
                      </a:r>
                    </a:p>
                    <a:p>
                      <a:pPr marL="171450"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Les publications grises couvrent les plus récentes éditions, publiées entre 2015 et 2025, produites par des organisations réputées. </a:t>
                      </a:r>
                    </a:p>
                    <a:p>
                      <a:pPr marL="628650" lvl="1"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Recherche dans les sites reconnus de pays comparables au Canada : Australie ; États-Unis ; France ; Nouvelle-Zélande ; et Royaume-Uni </a:t>
                      </a:r>
                    </a:p>
                    <a:p>
                      <a:pPr marL="628650" lvl="1"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Sur ces sites, consultation initiale des formats « Foire aux questions » ou « Questions/réponses » ou « Fiches d’information » </a:t>
                      </a:r>
                    </a:p>
                    <a:p>
                      <a:pPr marL="628650" lvl="1"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Inclusion également de références provenant d’autres organisation reconnues proposées par ces sites </a:t>
                      </a:r>
                    </a:p>
                    <a:p>
                      <a:pPr marL="171450"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Les publications grises incluent également les informations contenues dans le rapport d’enquête du BAPE vu sa pertinence pour répondre à la question. </a:t>
                      </a:r>
                    </a:p>
                    <a:p>
                      <a:pPr marL="171450"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Les écrits scientifiques concernent des études descriptives québécoises dans le but non pas d’exposer un consensus, mais d’ajouter des informations évocatrices de la réalité québécoise. Dans pareil cas, le texte précise que le contenu provient d’une étude descriptive. </a:t>
                      </a:r>
                    </a:p>
                    <a:p>
                      <a:pPr algn="l" rtl="0" fontAlgn="base">
                        <a:lnSpc>
                          <a:spcPts val="1275"/>
                        </a:lnSpc>
                        <a:buNone/>
                      </a:pPr>
                      <a:r>
                        <a:rPr lang="fr-CA" sz="1200" b="0" i="0" dirty="0">
                          <a:solidFill>
                            <a:srgbClr val="156082"/>
                          </a:solidFill>
                          <a:effectLst/>
                          <a:latin typeface="Aptos" panose="020B0004020202020204" pitchFamily="34" charset="0"/>
                        </a:rPr>
                        <a:t>Résumé et synthèse des contenus </a:t>
                      </a:r>
                      <a:endParaRPr lang="fr-CA" sz="1200" b="0" i="0" dirty="0">
                        <a:effectLst/>
                      </a:endParaRPr>
                    </a:p>
                    <a:p>
                      <a:pPr marL="171450"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À la suite d’un premier tour de recherche documentaire, chaque publication répondant aux critères de sélection est résumée. Lorsque requis, des tours supplémentaires de recherche sont lancés en ouvrant les critères jusqu’à ce que les éléments de réponse reflètent des consensus, entendons une forte cohérence des contenus identifiés. Les savoirs résumés sont ensuite intégrés dans un texte logique et fluide sous la rubrique « Pour en savoir plus ». </a:t>
                      </a:r>
                    </a:p>
                    <a:p>
                      <a:pPr marL="171450"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Le courtier de connaissances tire ensuite une synthèse des contenus résumés. La synthèse est rapportée en guise de « Réponse » à la question. </a:t>
                      </a:r>
                    </a:p>
                    <a:p>
                      <a:pPr marL="171450" indent="-171450" algn="l" rtl="0" fontAlgn="base">
                        <a:lnSpc>
                          <a:spcPts val="1275"/>
                        </a:lnSpc>
                        <a:buFont typeface="Arial" panose="020B0604020202020204" pitchFamily="34" charset="0"/>
                        <a:buChar char="•"/>
                      </a:pPr>
                      <a:r>
                        <a:rPr lang="fr-CA" sz="1200" b="0" i="0" dirty="0">
                          <a:effectLst/>
                          <a:latin typeface="Aptos" panose="020B0004020202020204" pitchFamily="34" charset="0"/>
                        </a:rPr>
                        <a:t>La fiche Question/réponse a été soumise à madame Claude Lamy Morissette (M. Sc. géo., chargée de projet au secteur minéral, </a:t>
                      </a:r>
                      <a:r>
                        <a:rPr lang="fr-CA" sz="1200" b="0" i="0" dirty="0" err="1">
                          <a:effectLst/>
                          <a:latin typeface="Aptos" panose="020B0004020202020204" pitchFamily="34" charset="0"/>
                        </a:rPr>
                        <a:t>Coalia</a:t>
                      </a:r>
                      <a:r>
                        <a:rPr lang="fr-CA" sz="1200" b="0" i="0" dirty="0">
                          <a:effectLst/>
                          <a:latin typeface="Aptos" panose="020B0004020202020204" pitchFamily="34" charset="0"/>
                        </a:rPr>
                        <a:t>) pour validation. La présente version intègre les améliorations issues de son analyse. </a:t>
                      </a:r>
                    </a:p>
                  </a:txBody>
                  <a:tcPr marL="70658" marR="70658" marT="35329" marB="35329">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6027001"/>
                  </a:ext>
                </a:extLst>
              </a:tr>
            </a:tbl>
          </a:graphicData>
        </a:graphic>
      </p:graphicFrame>
      <p:graphicFrame>
        <p:nvGraphicFramePr>
          <p:cNvPr id="14" name="Tableau 13">
            <a:extLst>
              <a:ext uri="{FF2B5EF4-FFF2-40B4-BE49-F238E27FC236}">
                <a16:creationId xmlns:a16="http://schemas.microsoft.com/office/drawing/2014/main" id="{EB17B6EB-B38A-93AD-E71E-EBCA8F305B0A}"/>
              </a:ext>
            </a:extLst>
          </p:cNvPr>
          <p:cNvGraphicFramePr>
            <a:graphicFrameLocks noGrp="1"/>
          </p:cNvGraphicFramePr>
          <p:nvPr>
            <p:extLst>
              <p:ext uri="{D42A27DB-BD31-4B8C-83A1-F6EECF244321}">
                <p14:modId xmlns:p14="http://schemas.microsoft.com/office/powerpoint/2010/main" val="76509663"/>
              </p:ext>
            </p:extLst>
          </p:nvPr>
        </p:nvGraphicFramePr>
        <p:xfrm>
          <a:off x="3602024" y="2354791"/>
          <a:ext cx="8128000" cy="4366684"/>
        </p:xfrm>
        <a:graphic>
          <a:graphicData uri="http://schemas.openxmlformats.org/drawingml/2006/table">
            <a:tbl>
              <a:tblPr firstRow="1" bandRow="1">
                <a:effectLst/>
                <a:tableStyleId>{5C22544A-7EE6-4342-B048-85BDC9FD1C3A}</a:tableStyleId>
              </a:tblPr>
              <a:tblGrid>
                <a:gridCol w="8128000">
                  <a:extLst>
                    <a:ext uri="{9D8B030D-6E8A-4147-A177-3AD203B41FA5}">
                      <a16:colId xmlns:a16="http://schemas.microsoft.com/office/drawing/2014/main" val="1719492717"/>
                    </a:ext>
                  </a:extLst>
                </a:gridCol>
              </a:tblGrid>
              <a:tr h="4366684">
                <a:tc>
                  <a:txBody>
                    <a:bodyPr/>
                    <a:lstStyle/>
                    <a:p>
                      <a:pPr marL="0" indent="0" rtl="0" fontAlgn="base">
                        <a:buFont typeface="+mj-lt"/>
                        <a:buNone/>
                      </a:pPr>
                      <a:r>
                        <a:rPr lang="fr-CA" sz="1200" b="0" i="0" kern="1200" dirty="0">
                          <a:solidFill>
                            <a:schemeClr val="tx1"/>
                          </a:solidFill>
                          <a:effectLst/>
                          <a:latin typeface="+mn-lt"/>
                          <a:ea typeface="+mn-ea"/>
                          <a:cs typeface="+mn-cs"/>
                        </a:rPr>
                        <a:t>RÉFÉRENCES</a:t>
                      </a:r>
                    </a:p>
                    <a:p>
                      <a:pPr marL="228600" indent="-228600" rtl="0" fontAlgn="base">
                        <a:buFont typeface="+mj-lt"/>
                        <a:buAutoNum type="arabicPeriod"/>
                      </a:pPr>
                      <a:endParaRPr lang="fr-CA" sz="1200" b="0" i="0" kern="1200" dirty="0">
                        <a:solidFill>
                          <a:schemeClr val="tx1"/>
                        </a:solidFill>
                        <a:effectLst/>
                        <a:latin typeface="+mn-lt"/>
                        <a:ea typeface="+mn-ea"/>
                        <a:cs typeface="+mn-cs"/>
                      </a:endParaRPr>
                    </a:p>
                    <a:p>
                      <a:pPr marL="228600" indent="-228600" rtl="0" fontAlgn="base">
                        <a:buFont typeface="+mj-lt"/>
                        <a:buAutoNum type="arabicPeriod"/>
                      </a:pPr>
                      <a:r>
                        <a:rPr lang="fr-CA" sz="1200" b="0" i="0" kern="1200" dirty="0">
                          <a:solidFill>
                            <a:schemeClr val="tx1"/>
                          </a:solidFill>
                          <a:effectLst/>
                          <a:latin typeface="+mn-lt"/>
                          <a:ea typeface="+mn-ea"/>
                          <a:cs typeface="+mn-cs"/>
                        </a:rPr>
                        <a:t>Bureau d’audiences publiques sur l’environnement (BAPE). L’état des lieux et la gestion de l’amiante et des résidus miniers amiantés [Internet]. Gouvernement du Québec; 2020 p. 343. Report No.: 351. Disponible sur: https://www.bape.gouv.qc.ca/fr/dossiers/etat-des-lieux-et-gestion-de-l-amiante-et-residus-miniers-amiantes/ </a:t>
                      </a:r>
                    </a:p>
                    <a:p>
                      <a:pPr marL="228600" indent="-228600" rtl="0" fontAlgn="base">
                        <a:buFont typeface="+mj-lt"/>
                        <a:buAutoNum type="arabicPeriod"/>
                      </a:pPr>
                      <a:r>
                        <a:rPr lang="fr-CA" sz="1200" b="0" i="0" kern="1200" dirty="0">
                          <a:solidFill>
                            <a:schemeClr val="tx1"/>
                          </a:solidFill>
                          <a:effectLst/>
                          <a:latin typeface="+mn-lt"/>
                          <a:ea typeface="+mn-ea"/>
                          <a:cs typeface="+mn-cs"/>
                        </a:rPr>
                        <a:t>ANSES - Agence nationale de sécurité sanitaire de l’alimentation, de l’environnement et du travail. L’amiante : un sujet toujours d’actualité [Internet]. 2024 [cité 23 </a:t>
                      </a:r>
                      <a:r>
                        <a:rPr lang="fr-CA" sz="1200" b="0" i="0" kern="1200" dirty="0" err="1">
                          <a:solidFill>
                            <a:schemeClr val="tx1"/>
                          </a:solidFill>
                          <a:effectLst/>
                          <a:latin typeface="+mn-lt"/>
                          <a:ea typeface="+mn-ea"/>
                          <a:cs typeface="+mn-cs"/>
                        </a:rPr>
                        <a:t>juill</a:t>
                      </a:r>
                      <a:r>
                        <a:rPr lang="fr-CA" sz="1200" b="0" i="0" kern="1200" dirty="0">
                          <a:solidFill>
                            <a:schemeClr val="tx1"/>
                          </a:solidFill>
                          <a:effectLst/>
                          <a:latin typeface="+mn-lt"/>
                          <a:ea typeface="+mn-ea"/>
                          <a:cs typeface="+mn-cs"/>
                        </a:rPr>
                        <a:t> 2025]. Disponible sur: https://www.anses.fr/fr/content/lamiante-sujet-toujours-dactualite </a:t>
                      </a:r>
                    </a:p>
                    <a:p>
                      <a:pPr marL="228600" indent="-228600" rtl="0" fontAlgn="base">
                        <a:buFont typeface="+mj-lt"/>
                        <a:buAutoNum type="arabicPeriod"/>
                      </a:pPr>
                      <a:r>
                        <a:rPr lang="fr-CA" sz="1200" b="0" i="0" kern="1200" dirty="0">
                          <a:solidFill>
                            <a:schemeClr val="tx1"/>
                          </a:solidFill>
                          <a:effectLst/>
                          <a:latin typeface="+mn-lt"/>
                          <a:ea typeface="+mn-ea"/>
                          <a:cs typeface="+mn-cs"/>
                        </a:rPr>
                        <a:t>CCHST - Centre canadien d’hygiène et de sécurité au travail. Gouvernement du Canada. [cité 15 sept 2025]. Amiante - Qu’est-ce que c’est? Disponible sur: https://www.cchst.ca/oshanswers/chemicals/asbestos/whatis.html </a:t>
                      </a:r>
                    </a:p>
                    <a:p>
                      <a:pPr marL="228600" indent="-228600" rtl="0" fontAlgn="base">
                        <a:buFont typeface="+mj-lt"/>
                        <a:buAutoNum type="arabicPeriod"/>
                      </a:pPr>
                      <a:r>
                        <a:rPr lang="fr-CA" sz="1200" b="0" i="0" kern="1200" dirty="0">
                          <a:solidFill>
                            <a:schemeClr val="tx1"/>
                          </a:solidFill>
                          <a:effectLst/>
                          <a:latin typeface="+mn-lt"/>
                          <a:ea typeface="+mn-ea"/>
                          <a:cs typeface="+mn-cs"/>
                        </a:rPr>
                        <a:t>Moulin I, Rossini D, </a:t>
                      </a:r>
                      <a:r>
                        <a:rPr lang="fr-CA" sz="1200" b="0" i="0" kern="1200" dirty="0" err="1">
                          <a:solidFill>
                            <a:schemeClr val="tx1"/>
                          </a:solidFill>
                          <a:effectLst/>
                          <a:latin typeface="+mn-lt"/>
                          <a:ea typeface="+mn-ea"/>
                          <a:cs typeface="+mn-cs"/>
                        </a:rPr>
                        <a:t>Souchu</a:t>
                      </a:r>
                      <a:r>
                        <a:rPr lang="fr-CA" sz="1200" b="0" i="0" kern="1200" dirty="0">
                          <a:solidFill>
                            <a:schemeClr val="tx1"/>
                          </a:solidFill>
                          <a:effectLst/>
                          <a:latin typeface="+mn-lt"/>
                          <a:ea typeface="+mn-ea"/>
                          <a:cs typeface="+mn-cs"/>
                        </a:rPr>
                        <a:t> P, Millan T. Caractérisation de l’amiante dans une matrice solide : État de l’art et Guide de recommandations des bonnes pratiques [Internet]. RECORD; 2018 p. 102. Report No.: Étude No 16-0163/1A. Disponible sur: https://record-net.org/media/etudes/204/public/rapport/rapport-record16-0163-1a.pdf </a:t>
                      </a:r>
                    </a:p>
                    <a:p>
                      <a:pPr marL="228600" indent="-228600" rtl="0" fontAlgn="base">
                        <a:buFont typeface="+mj-lt"/>
                        <a:buAutoNum type="arabicPeriod"/>
                      </a:pPr>
                      <a:r>
                        <a:rPr lang="fr-CA" sz="1200" b="0" i="0" kern="1200" dirty="0">
                          <a:solidFill>
                            <a:schemeClr val="tx1"/>
                          </a:solidFill>
                          <a:effectLst/>
                          <a:latin typeface="+mn-lt"/>
                          <a:ea typeface="+mn-ea"/>
                          <a:cs typeface="+mn-cs"/>
                        </a:rPr>
                        <a:t>Frank AL, Dodson RF, Williams MG. </a:t>
                      </a:r>
                      <a:r>
                        <a:rPr lang="fr-CA" sz="1200" b="0" i="0" kern="1200" dirty="0" err="1">
                          <a:solidFill>
                            <a:schemeClr val="tx1"/>
                          </a:solidFill>
                          <a:effectLst/>
                          <a:latin typeface="+mn-lt"/>
                          <a:ea typeface="+mn-ea"/>
                          <a:cs typeface="+mn-cs"/>
                        </a:rPr>
                        <a:t>Carcinogenic</a:t>
                      </a:r>
                      <a:r>
                        <a:rPr lang="fr-CA" sz="1200" b="0" i="0" kern="1200" dirty="0">
                          <a:solidFill>
                            <a:schemeClr val="tx1"/>
                          </a:solidFill>
                          <a:effectLst/>
                          <a:latin typeface="+mn-lt"/>
                          <a:ea typeface="+mn-ea"/>
                          <a:cs typeface="+mn-cs"/>
                        </a:rPr>
                        <a:t> implications of the </a:t>
                      </a:r>
                      <a:r>
                        <a:rPr lang="fr-CA" sz="1200" b="0" i="0" kern="1200" dirty="0" err="1">
                          <a:solidFill>
                            <a:schemeClr val="tx1"/>
                          </a:solidFill>
                          <a:effectLst/>
                          <a:latin typeface="+mn-lt"/>
                          <a:ea typeface="+mn-ea"/>
                          <a:cs typeface="+mn-cs"/>
                        </a:rPr>
                        <a:t>lack</a:t>
                      </a:r>
                      <a:r>
                        <a:rPr lang="fr-CA" sz="1200" b="0" i="0" kern="1200" dirty="0">
                          <a:solidFill>
                            <a:schemeClr val="tx1"/>
                          </a:solidFill>
                          <a:effectLst/>
                          <a:latin typeface="+mn-lt"/>
                          <a:ea typeface="+mn-ea"/>
                          <a:cs typeface="+mn-cs"/>
                        </a:rPr>
                        <a:t> of </a:t>
                      </a:r>
                      <a:r>
                        <a:rPr lang="fr-CA" sz="1200" b="0" i="0" kern="1200" dirty="0" err="1">
                          <a:solidFill>
                            <a:schemeClr val="tx1"/>
                          </a:solidFill>
                          <a:effectLst/>
                          <a:latin typeface="+mn-lt"/>
                          <a:ea typeface="+mn-ea"/>
                          <a:cs typeface="+mn-cs"/>
                        </a:rPr>
                        <a:t>tremolite</a:t>
                      </a:r>
                      <a:r>
                        <a:rPr lang="fr-CA" sz="1200" b="0" i="0" kern="1200" dirty="0">
                          <a:solidFill>
                            <a:schemeClr val="tx1"/>
                          </a:solidFill>
                          <a:effectLst/>
                          <a:latin typeface="+mn-lt"/>
                          <a:ea typeface="+mn-ea"/>
                          <a:cs typeface="+mn-cs"/>
                        </a:rPr>
                        <a:t> in UICC </a:t>
                      </a:r>
                      <a:r>
                        <a:rPr lang="fr-CA" sz="1200" b="0" i="0" kern="1200" dirty="0" err="1">
                          <a:solidFill>
                            <a:schemeClr val="tx1"/>
                          </a:solidFill>
                          <a:effectLst/>
                          <a:latin typeface="+mn-lt"/>
                          <a:ea typeface="+mn-ea"/>
                          <a:cs typeface="+mn-cs"/>
                        </a:rPr>
                        <a:t>reference</a:t>
                      </a:r>
                      <a:r>
                        <a:rPr lang="fr-CA" sz="1200" b="0" i="0" kern="1200" dirty="0">
                          <a:solidFill>
                            <a:schemeClr val="tx1"/>
                          </a:solidFill>
                          <a:effectLst/>
                          <a:latin typeface="+mn-lt"/>
                          <a:ea typeface="+mn-ea"/>
                          <a:cs typeface="+mn-cs"/>
                        </a:rPr>
                        <a:t> chrysotile. American Journal of </a:t>
                      </a:r>
                      <a:r>
                        <a:rPr lang="fr-CA" sz="1200" b="0" i="0" kern="1200" dirty="0" err="1">
                          <a:solidFill>
                            <a:schemeClr val="tx1"/>
                          </a:solidFill>
                          <a:effectLst/>
                          <a:latin typeface="+mn-lt"/>
                          <a:ea typeface="+mn-ea"/>
                          <a:cs typeface="+mn-cs"/>
                        </a:rPr>
                        <a:t>Industrial</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Medicine</a:t>
                      </a:r>
                      <a:r>
                        <a:rPr lang="fr-CA" sz="1200" b="0" i="0" kern="1200" dirty="0">
                          <a:solidFill>
                            <a:schemeClr val="tx1"/>
                          </a:solidFill>
                          <a:effectLst/>
                          <a:latin typeface="+mn-lt"/>
                          <a:ea typeface="+mn-ea"/>
                          <a:cs typeface="+mn-cs"/>
                        </a:rPr>
                        <a:t> [Internet]. 1998 [cité 22 </a:t>
                      </a:r>
                      <a:r>
                        <a:rPr lang="fr-CA" sz="1200" b="0" i="0" kern="1200" dirty="0" err="1">
                          <a:solidFill>
                            <a:schemeClr val="tx1"/>
                          </a:solidFill>
                          <a:effectLst/>
                          <a:latin typeface="+mn-lt"/>
                          <a:ea typeface="+mn-ea"/>
                          <a:cs typeface="+mn-cs"/>
                        </a:rPr>
                        <a:t>juill</a:t>
                      </a:r>
                      <a:r>
                        <a:rPr lang="fr-CA" sz="1200" b="0" i="0" kern="1200" dirty="0">
                          <a:solidFill>
                            <a:schemeClr val="tx1"/>
                          </a:solidFill>
                          <a:effectLst/>
                          <a:latin typeface="+mn-lt"/>
                          <a:ea typeface="+mn-ea"/>
                          <a:cs typeface="+mn-cs"/>
                        </a:rPr>
                        <a:t> 2025];34(4):314‑7. Disponible sur: https://onlinelibrary.wiley.com/doi/abs/10.1002/%28SICI%291097-0274%28199810%2934%3A4%3C314%3A%3AAID-AJIM3%3E3.0.CO%3B2-S </a:t>
                      </a:r>
                    </a:p>
                    <a:p>
                      <a:pPr marL="228600" indent="-228600" rtl="0" fontAlgn="base">
                        <a:buFont typeface="+mj-lt"/>
                        <a:buAutoNum type="arabicPeriod"/>
                      </a:pPr>
                      <a:r>
                        <a:rPr lang="fr-CA" sz="1200" b="0" i="0" kern="1200" dirty="0">
                          <a:solidFill>
                            <a:schemeClr val="tx1"/>
                          </a:solidFill>
                          <a:effectLst/>
                          <a:latin typeface="+mn-lt"/>
                          <a:ea typeface="+mn-ea"/>
                          <a:cs typeface="+mn-cs"/>
                        </a:rPr>
                        <a:t>William-Jones A, Normand C, Clark J, </a:t>
                      </a:r>
                      <a:r>
                        <a:rPr lang="fr-CA" sz="1200" b="0" i="0" kern="1200" dirty="0" err="1">
                          <a:solidFill>
                            <a:schemeClr val="tx1"/>
                          </a:solidFill>
                          <a:effectLst/>
                          <a:latin typeface="+mn-lt"/>
                          <a:ea typeface="+mn-ea"/>
                          <a:cs typeface="+mn-cs"/>
                        </a:rPr>
                        <a:t>Vali</a:t>
                      </a:r>
                      <a:r>
                        <a:rPr lang="fr-CA" sz="1200" b="0" i="0" kern="1200" dirty="0">
                          <a:solidFill>
                            <a:schemeClr val="tx1"/>
                          </a:solidFill>
                          <a:effectLst/>
                          <a:latin typeface="+mn-lt"/>
                          <a:ea typeface="+mn-ea"/>
                          <a:cs typeface="+mn-cs"/>
                        </a:rPr>
                        <a:t> H, Martin R, Dufresne A, et al. Controls of amphibole formation in chrysotile </a:t>
                      </a:r>
                      <a:r>
                        <a:rPr lang="fr-CA" sz="1200" b="0" i="0" kern="1200" dirty="0" err="1">
                          <a:solidFill>
                            <a:schemeClr val="tx1"/>
                          </a:solidFill>
                          <a:effectLst/>
                          <a:latin typeface="+mn-lt"/>
                          <a:ea typeface="+mn-ea"/>
                          <a:cs typeface="+mn-cs"/>
                        </a:rPr>
                        <a:t>deposits</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Evidence</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from</a:t>
                      </a:r>
                      <a:r>
                        <a:rPr lang="fr-CA" sz="1200" b="0" i="0" kern="1200" dirty="0">
                          <a:solidFill>
                            <a:schemeClr val="tx1"/>
                          </a:solidFill>
                          <a:effectLst/>
                          <a:latin typeface="+mn-lt"/>
                          <a:ea typeface="+mn-ea"/>
                          <a:cs typeface="+mn-cs"/>
                        </a:rPr>
                        <a:t> the Jeffrey Mine, Asbestos, </a:t>
                      </a:r>
                      <a:r>
                        <a:rPr lang="fr-CA" sz="1200" b="0" i="0" kern="1200" dirty="0" err="1">
                          <a:solidFill>
                            <a:schemeClr val="tx1"/>
                          </a:solidFill>
                          <a:effectLst/>
                          <a:latin typeface="+mn-lt"/>
                          <a:ea typeface="+mn-ea"/>
                          <a:cs typeface="+mn-cs"/>
                        </a:rPr>
                        <a:t>Quebec</a:t>
                      </a:r>
                      <a:r>
                        <a:rPr lang="fr-CA" sz="1200" b="0" i="0" kern="1200" dirty="0">
                          <a:solidFill>
                            <a:schemeClr val="tx1"/>
                          </a:solidFill>
                          <a:effectLst/>
                          <a:latin typeface="+mn-lt"/>
                          <a:ea typeface="+mn-ea"/>
                          <a:cs typeface="+mn-cs"/>
                        </a:rPr>
                        <a:t>. Canadian </a:t>
                      </a:r>
                      <a:r>
                        <a:rPr lang="fr-CA" sz="1200" b="0" i="0" kern="1200" dirty="0" err="1">
                          <a:solidFill>
                            <a:schemeClr val="tx1"/>
                          </a:solidFill>
                          <a:effectLst/>
                          <a:latin typeface="+mn-lt"/>
                          <a:ea typeface="+mn-ea"/>
                          <a:cs typeface="+mn-cs"/>
                        </a:rPr>
                        <a:t>Mineralogist</a:t>
                      </a:r>
                      <a:r>
                        <a:rPr lang="fr-CA" sz="1200" b="0" i="0" kern="1200" dirty="0">
                          <a:solidFill>
                            <a:schemeClr val="tx1"/>
                          </a:solidFill>
                          <a:effectLst/>
                          <a:latin typeface="+mn-lt"/>
                          <a:ea typeface="+mn-ea"/>
                          <a:cs typeface="+mn-cs"/>
                        </a:rPr>
                        <a:t> [Internet]. 2021 [cité 22 </a:t>
                      </a:r>
                      <a:r>
                        <a:rPr lang="fr-CA" sz="1200" b="0" i="0" kern="1200" dirty="0" err="1">
                          <a:solidFill>
                            <a:schemeClr val="tx1"/>
                          </a:solidFill>
                          <a:effectLst/>
                          <a:latin typeface="+mn-lt"/>
                          <a:ea typeface="+mn-ea"/>
                          <a:cs typeface="+mn-cs"/>
                        </a:rPr>
                        <a:t>juill</a:t>
                      </a:r>
                      <a:r>
                        <a:rPr lang="fr-CA" sz="1200" b="0" i="0" kern="1200" dirty="0">
                          <a:solidFill>
                            <a:schemeClr val="tx1"/>
                          </a:solidFill>
                          <a:effectLst/>
                          <a:latin typeface="+mn-lt"/>
                          <a:ea typeface="+mn-ea"/>
                          <a:cs typeface="+mn-cs"/>
                        </a:rPr>
                        <a:t> 2025];5:89‑104. Disponible sur: https://hero.epa.gov/hero/index.cfm/reference/details/reference_id/3086995 </a:t>
                      </a:r>
                    </a:p>
                    <a:p>
                      <a:pPr marL="228600" indent="-228600" rtl="0" fontAlgn="base">
                        <a:buFont typeface="+mj-lt"/>
                        <a:buAutoNum type="arabicPeriod"/>
                      </a:pPr>
                      <a:r>
                        <a:rPr lang="fr-CA" sz="1200" b="0" i="0" kern="1200" dirty="0">
                          <a:solidFill>
                            <a:schemeClr val="tx1"/>
                          </a:solidFill>
                          <a:effectLst/>
                          <a:latin typeface="+mn-lt"/>
                          <a:ea typeface="+mn-ea"/>
                          <a:cs typeface="+mn-cs"/>
                        </a:rPr>
                        <a:t>Y. Thibault, </a:t>
                      </a:r>
                      <a:r>
                        <a:rPr lang="fr-CA" sz="1200" b="0" i="0" kern="1200" dirty="0" err="1">
                          <a:solidFill>
                            <a:schemeClr val="tx1"/>
                          </a:solidFill>
                          <a:effectLst/>
                          <a:latin typeface="+mn-lt"/>
                          <a:ea typeface="+mn-ea"/>
                          <a:cs typeface="+mn-cs"/>
                        </a:rPr>
                        <a:t>CanmetMINES</a:t>
                      </a:r>
                      <a:r>
                        <a:rPr lang="fr-CA" sz="1200" b="0" i="0" kern="1200" dirty="0">
                          <a:solidFill>
                            <a:schemeClr val="tx1"/>
                          </a:solidFill>
                          <a:effectLst/>
                          <a:latin typeface="+mn-lt"/>
                          <a:ea typeface="+mn-ea"/>
                          <a:cs typeface="+mn-cs"/>
                        </a:rPr>
                        <a:t>. Caractérisation minéralogique d’échantillons de surface de résidus miniers produits par l’extraction du chrysotile dans la région de Thetford Mines (Québec). Ressources naturelles Canada; 2011 </a:t>
                      </a:r>
                      <a:r>
                        <a:rPr lang="fr-CA" sz="1200" b="0" i="0" kern="1200" dirty="0" err="1">
                          <a:solidFill>
                            <a:schemeClr val="tx1"/>
                          </a:solidFill>
                          <a:effectLst/>
                          <a:latin typeface="+mn-lt"/>
                          <a:ea typeface="+mn-ea"/>
                          <a:cs typeface="+mn-cs"/>
                        </a:rPr>
                        <a:t>déc</a:t>
                      </a:r>
                      <a:r>
                        <a:rPr lang="fr-CA" sz="1200" b="0" i="0" kern="1200" dirty="0">
                          <a:solidFill>
                            <a:schemeClr val="tx1"/>
                          </a:solidFill>
                          <a:effectLst/>
                          <a:latin typeface="+mn-lt"/>
                          <a:ea typeface="+mn-ea"/>
                          <a:cs typeface="+mn-cs"/>
                        </a:rPr>
                        <a:t> p. 86. Report No.: LMSM no P-000050.001.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3656400"/>
                  </a:ext>
                </a:extLst>
              </a:tr>
            </a:tbl>
          </a:graphicData>
        </a:graphic>
      </p:graphicFrame>
    </p:spTree>
    <p:extLst>
      <p:ext uri="{BB962C8B-B14F-4D97-AF65-F5344CB8AC3E}">
        <p14:creationId xmlns:p14="http://schemas.microsoft.com/office/powerpoint/2010/main" val="424261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E95AB-3261-D56D-280B-6386EF30422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AF3231D-3294-0E30-4008-408497BC4C45}"/>
              </a:ext>
            </a:extLst>
          </p:cNvPr>
          <p:cNvSpPr>
            <a:spLocks noGrp="1"/>
          </p:cNvSpPr>
          <p:nvPr>
            <p:ph type="sldNum" sz="quarter" idx="12"/>
          </p:nvPr>
        </p:nvSpPr>
        <p:spPr/>
        <p:txBody>
          <a:bodyPr/>
          <a:lstStyle/>
          <a:p>
            <a:fld id="{3C45D93D-B4FF-4A6E-A7E0-18BB27CF6AFD}" type="slidenum">
              <a:rPr lang="fr-CA" smtClean="0"/>
              <a:pPr/>
              <a:t>11</a:t>
            </a:fld>
            <a:endParaRPr lang="fr-CA"/>
          </a:p>
        </p:txBody>
      </p:sp>
      <p:sp>
        <p:nvSpPr>
          <p:cNvPr id="4" name="Titre 3">
            <a:extLst>
              <a:ext uri="{FF2B5EF4-FFF2-40B4-BE49-F238E27FC236}">
                <a16:creationId xmlns:a16="http://schemas.microsoft.com/office/drawing/2014/main" id="{F0BA4735-14B2-5226-1DB2-049D1E94C6F9}"/>
              </a:ext>
            </a:extLst>
          </p:cNvPr>
          <p:cNvSpPr>
            <a:spLocks noGrp="1"/>
          </p:cNvSpPr>
          <p:nvPr>
            <p:ph type="title"/>
          </p:nvPr>
        </p:nvSpPr>
        <p:spPr/>
        <p:txBody>
          <a:bodyPr/>
          <a:lstStyle/>
          <a:p>
            <a:r>
              <a:rPr lang="fr-CA" dirty="0"/>
              <a:t>4.</a:t>
            </a:r>
            <a:br>
              <a:rPr lang="fr-CA" dirty="0"/>
            </a:br>
            <a:r>
              <a:rPr lang="fr-CA" dirty="0"/>
              <a:t>2</a:t>
            </a:r>
            <a:r>
              <a:rPr lang="fr-CA" baseline="30000" dirty="0"/>
              <a:t>e</a:t>
            </a:r>
            <a:r>
              <a:rPr lang="fr-CA" dirty="0"/>
              <a:t> exemple de contenus</a:t>
            </a:r>
            <a:br>
              <a:rPr lang="fr-CA" dirty="0"/>
            </a:br>
            <a:r>
              <a:rPr lang="fr-CA" b="0" dirty="0"/>
              <a:t>(1/2)</a:t>
            </a:r>
          </a:p>
        </p:txBody>
      </p:sp>
      <p:graphicFrame>
        <p:nvGraphicFramePr>
          <p:cNvPr id="2" name="Tableau 1">
            <a:extLst>
              <a:ext uri="{FF2B5EF4-FFF2-40B4-BE49-F238E27FC236}">
                <a16:creationId xmlns:a16="http://schemas.microsoft.com/office/drawing/2014/main" id="{D6502FB7-B033-086C-FDAC-6EFAB63BE9A1}"/>
              </a:ext>
            </a:extLst>
          </p:cNvPr>
          <p:cNvGraphicFramePr>
            <a:graphicFrameLocks noGrp="1"/>
          </p:cNvGraphicFramePr>
          <p:nvPr>
            <p:extLst>
              <p:ext uri="{D42A27DB-BD31-4B8C-83A1-F6EECF244321}">
                <p14:modId xmlns:p14="http://schemas.microsoft.com/office/powerpoint/2010/main" val="413277830"/>
              </p:ext>
            </p:extLst>
          </p:nvPr>
        </p:nvGraphicFramePr>
        <p:xfrm>
          <a:off x="3706279" y="365125"/>
          <a:ext cx="7879080" cy="3478657"/>
        </p:xfrm>
        <a:graphic>
          <a:graphicData uri="http://schemas.openxmlformats.org/drawingml/2006/table">
            <a:tbl>
              <a:tblPr/>
              <a:tblGrid>
                <a:gridCol w="7879080">
                  <a:extLst>
                    <a:ext uri="{9D8B030D-6E8A-4147-A177-3AD203B41FA5}">
                      <a16:colId xmlns:a16="http://schemas.microsoft.com/office/drawing/2014/main" val="2163875948"/>
                    </a:ext>
                  </a:extLst>
                </a:gridCol>
              </a:tblGrid>
              <a:tr h="152400">
                <a:tc>
                  <a:txBody>
                    <a:bodyPr/>
                    <a:lstStyle/>
                    <a:p>
                      <a:pPr algn="l" rtl="0" fontAlgn="base">
                        <a:lnSpc>
                          <a:spcPts val="1650"/>
                        </a:lnSpc>
                        <a:spcBef>
                          <a:spcPts val="600"/>
                        </a:spcBef>
                        <a:spcAft>
                          <a:spcPts val="600"/>
                        </a:spcAft>
                        <a:buNone/>
                      </a:pPr>
                      <a:r>
                        <a:rPr lang="fr-CA" sz="1400" b="1" i="0" dirty="0">
                          <a:solidFill>
                            <a:srgbClr val="0F4761"/>
                          </a:solidFill>
                          <a:effectLst/>
                          <a:latin typeface="Aptos Display" panose="020B0004020202020204" pitchFamily="34" charset="0"/>
                        </a:rPr>
                        <a:t>Cancer et autres maladies </a:t>
                      </a:r>
                      <a:endParaRPr lang="fr-CA" b="1" i="0" dirty="0">
                        <a:solidFill>
                          <a:srgbClr val="0F476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2587222"/>
                  </a:ext>
                </a:extLst>
              </a:tr>
              <a:tr h="152400">
                <a:tc>
                  <a:txBody>
                    <a:bodyPr/>
                    <a:lstStyle/>
                    <a:p>
                      <a:pPr algn="l" rtl="0" fontAlgn="base">
                        <a:lnSpc>
                          <a:spcPts val="1275"/>
                        </a:lnSpc>
                        <a:buNone/>
                      </a:pPr>
                      <a:r>
                        <a:rPr lang="fr-CA" sz="1200" b="0" i="0" dirty="0">
                          <a:effectLst/>
                          <a:latin typeface="Aptos" panose="020B0004020202020204" pitchFamily="34" charset="0"/>
                        </a:rPr>
                        <a:t>QUESTION </a:t>
                      </a:r>
                      <a:endParaRPr lang="fr-CA" sz="12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709393556"/>
                  </a:ext>
                </a:extLst>
              </a:tr>
              <a:tr h="152400">
                <a:tc>
                  <a:txBody>
                    <a:bodyPr/>
                    <a:lstStyle/>
                    <a:p>
                      <a:pPr algn="l" rtl="0" fontAlgn="base">
                        <a:lnSpc>
                          <a:spcPts val="1275"/>
                        </a:lnSpc>
                        <a:buFont typeface="+mj-lt"/>
                        <a:buAutoNum type="arabicPeriod" startAt="12"/>
                      </a:pPr>
                      <a:r>
                        <a:rPr lang="fr-CA" sz="1200" b="1" i="0" dirty="0">
                          <a:solidFill>
                            <a:srgbClr val="0F4761"/>
                          </a:solidFill>
                          <a:effectLst/>
                          <a:latin typeface="Aptos Display" panose="020B0004020202020204" pitchFamily="34" charset="0"/>
                        </a:rPr>
                        <a:t> Est-ce que l’exposition non professionnelle ou environnementale peut causer des problèmes de santé ?</a:t>
                      </a:r>
                      <a:r>
                        <a:rPr lang="fr-CA" sz="1200" b="0" i="0" dirty="0">
                          <a:solidFill>
                            <a:srgbClr val="0F4761"/>
                          </a:solidFill>
                          <a:effectLst/>
                          <a:latin typeface="Aptos Display" panose="020B0004020202020204" pitchFamily="34" charset="0"/>
                        </a:rPr>
                        <a:t>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25231169"/>
                  </a:ext>
                </a:extLst>
              </a:tr>
              <a:tr h="152400">
                <a:tc>
                  <a:txBody>
                    <a:bodyPr/>
                    <a:lstStyle/>
                    <a:p>
                      <a:pPr algn="l" rtl="0" fontAlgn="base">
                        <a:lnSpc>
                          <a:spcPts val="1275"/>
                        </a:lnSpc>
                        <a:buNone/>
                      </a:pPr>
                      <a:r>
                        <a:rPr lang="fr-CA" sz="1200" b="0" i="0" dirty="0">
                          <a:effectLst/>
                          <a:latin typeface="Aptos" panose="020B0004020202020204" pitchFamily="34" charset="0"/>
                        </a:rPr>
                        <a:t>RÉPONSE </a:t>
                      </a:r>
                      <a:endParaRPr lang="fr-CA" sz="12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683256231"/>
                  </a:ext>
                </a:extLst>
              </a:tr>
              <a:tr h="152400">
                <a:tc>
                  <a:txBody>
                    <a:bodyPr/>
                    <a:lstStyle/>
                    <a:p>
                      <a:pPr algn="l" rtl="0" fontAlgn="base">
                        <a:lnSpc>
                          <a:spcPts val="1275"/>
                        </a:lnSpc>
                        <a:buNone/>
                      </a:pPr>
                      <a:r>
                        <a:rPr lang="fr-CA" sz="1200" b="0" i="0" dirty="0">
                          <a:effectLst/>
                          <a:latin typeface="Aptos" panose="020B0004020202020204" pitchFamily="34" charset="0"/>
                        </a:rPr>
                        <a:t>Toute exposition à l’amiante peut causer des problèmes de santé au regard de l’intensité et de la durée des contacts avec les fibres. Une intensité plus élevée et une durée plus longue accroissent le risque de développer des pathologies liées à l’amiante.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L’exposition non professionnelle ou environnementale inclut généralement l’exposition de voisinage et l’exposition domestique. Les niveaux d’exposition environnementale sont généralement plus bas que ceux liés à l’exposition professionnelle et ils dépendent beaucoup des circonstances d’exposition. Identifier les causes de l’exposition et mesurer les concentrations demeure un défi.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L'exposition non professionnelle ou environnementale à l'amiante est rarement jugée suffisante pour provoquer une amiantose et le risque semble plus faible de développer un cancer. Chose certaine, l’exposition aux fibres d’amphibole présente un risque supérieur de développer un cancer par rapport aux fibres de chrysotile.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[Juillet 2025] </a:t>
                      </a:r>
                      <a:endParaRPr lang="fr-CA" sz="12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815620232"/>
                  </a:ext>
                </a:extLst>
              </a:tr>
            </a:tbl>
          </a:graphicData>
        </a:graphic>
      </p:graphicFrame>
      <p:graphicFrame>
        <p:nvGraphicFramePr>
          <p:cNvPr id="6" name="Tableau 5">
            <a:extLst>
              <a:ext uri="{FF2B5EF4-FFF2-40B4-BE49-F238E27FC236}">
                <a16:creationId xmlns:a16="http://schemas.microsoft.com/office/drawing/2014/main" id="{B59C0E6E-60B2-1A46-BE58-DA8AC88BB490}"/>
              </a:ext>
            </a:extLst>
          </p:cNvPr>
          <p:cNvGraphicFramePr>
            <a:graphicFrameLocks noGrp="1"/>
          </p:cNvGraphicFramePr>
          <p:nvPr>
            <p:extLst>
              <p:ext uri="{D42A27DB-BD31-4B8C-83A1-F6EECF244321}">
                <p14:modId xmlns:p14="http://schemas.microsoft.com/office/powerpoint/2010/main" val="1649930672"/>
              </p:ext>
            </p:extLst>
          </p:nvPr>
        </p:nvGraphicFramePr>
        <p:xfrm>
          <a:off x="3706279" y="2104453"/>
          <a:ext cx="7879080" cy="4465858"/>
        </p:xfrm>
        <a:graphic>
          <a:graphicData uri="http://schemas.openxmlformats.org/drawingml/2006/table">
            <a:tbl>
              <a:tblPr/>
              <a:tblGrid>
                <a:gridCol w="7879080">
                  <a:extLst>
                    <a:ext uri="{9D8B030D-6E8A-4147-A177-3AD203B41FA5}">
                      <a16:colId xmlns:a16="http://schemas.microsoft.com/office/drawing/2014/main" val="2362180061"/>
                    </a:ext>
                  </a:extLst>
                </a:gridCol>
              </a:tblGrid>
              <a:tr h="240550">
                <a:tc>
                  <a:txBody>
                    <a:bodyPr/>
                    <a:lstStyle/>
                    <a:p>
                      <a:pPr algn="l" rtl="0" fontAlgn="base">
                        <a:lnSpc>
                          <a:spcPts val="1275"/>
                        </a:lnSpc>
                        <a:buNone/>
                      </a:pPr>
                      <a:r>
                        <a:rPr lang="fr-CA" sz="1200" b="0" i="0" dirty="0">
                          <a:effectLst/>
                          <a:latin typeface="Aptos" panose="020B0004020202020204" pitchFamily="34" charset="0"/>
                        </a:rPr>
                        <a:t>POUR EN SAVOIR PLUS </a:t>
                      </a:r>
                      <a:endParaRPr lang="fr-CA" sz="1200" b="0" i="0" dirty="0">
                        <a:effectLst/>
                      </a:endParaRPr>
                    </a:p>
                  </a:txBody>
                  <a:tcPr marL="85741" marR="85741" marT="42870" marB="4287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290381249"/>
                  </a:ext>
                </a:extLst>
              </a:tr>
              <a:tr h="4110788">
                <a:tc>
                  <a:txBody>
                    <a:bodyPr/>
                    <a:lstStyle/>
                    <a:p>
                      <a:pPr algn="l" rtl="0" fontAlgn="base">
                        <a:lnSpc>
                          <a:spcPts val="1275"/>
                        </a:lnSpc>
                        <a:buNone/>
                      </a:pPr>
                      <a:r>
                        <a:rPr lang="fr-CA" sz="1200" b="0" i="0" dirty="0">
                          <a:effectLst/>
                          <a:latin typeface="Aptos" panose="020B0004020202020204" pitchFamily="34" charset="0"/>
                        </a:rPr>
                        <a:t>L’amiante sous toutes ses formes et à toutes les concentrations représente un danger pour la santé, accroissant le risque de développer des pathologies, qu’elles soient cancéreuses ou non </a:t>
                      </a:r>
                      <a:r>
                        <a:rPr lang="fr-CA" sz="1200" b="0" i="0" dirty="0">
                          <a:solidFill>
                            <a:srgbClr val="000000"/>
                          </a:solidFill>
                          <a:effectLst/>
                          <a:latin typeface="Aptos" panose="020B0004020202020204" pitchFamily="34" charset="0"/>
                        </a:rPr>
                        <a:t>(1–6)</a:t>
                      </a: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L’exposition non professionnelle ou environnementale inclut deux sources d’exposition </a:t>
                      </a:r>
                      <a:r>
                        <a:rPr lang="fr-CA" sz="1200" b="0" i="0" dirty="0">
                          <a:solidFill>
                            <a:srgbClr val="000000"/>
                          </a:solidFill>
                          <a:effectLst/>
                          <a:latin typeface="Aptos" panose="020B0004020202020204" pitchFamily="34" charset="0"/>
                        </a:rPr>
                        <a:t>(7–9)</a:t>
                      </a:r>
                      <a:r>
                        <a:rPr lang="fr-CA" sz="1200" b="0" i="0" dirty="0">
                          <a:effectLst/>
                          <a:latin typeface="Aptos" panose="020B0004020202020204" pitchFamily="34" charset="0"/>
                        </a:rPr>
                        <a:t>. L’exposition de voisinage correspond au fait de vivre à proximité d’une mine d’amiante ou d’une usine transformant de l’amiante. L’exposition domestique représente le fait d’être en contact avec des matériaux contenant de l’amiante chez soi ou de vivre sous le même toit que des personnes exposées au travail.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Les niveaux d’exposition non professionnelle ou environnementale sont généralement plus bas que ceux liés à l’exposition professionnelle. Ils dépendent beaucoup des circonstances d’exposition </a:t>
                      </a:r>
                      <a:r>
                        <a:rPr lang="fr-CA" sz="1200" b="0" i="0" dirty="0">
                          <a:solidFill>
                            <a:srgbClr val="000000"/>
                          </a:solidFill>
                          <a:effectLst/>
                          <a:latin typeface="Aptos" panose="020B0004020202020204" pitchFamily="34" charset="0"/>
                        </a:rPr>
                        <a:t>(7–9)</a:t>
                      </a: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Il existe une relation dose-réponse reconnue entre l’amiante et le cancer du poumon. L’exposition de voisinage aux fibres d’amiante, en particulier aux amphiboles, est associée à un risque accru de cancer du poumon </a:t>
                      </a:r>
                      <a:r>
                        <a:rPr lang="fr-CA" sz="1200" b="0" i="0" dirty="0">
                          <a:solidFill>
                            <a:srgbClr val="000000"/>
                          </a:solidFill>
                          <a:effectLst/>
                          <a:latin typeface="Aptos" panose="020B0004020202020204" pitchFamily="34" charset="0"/>
                        </a:rPr>
                        <a:t>(7)</a:t>
                      </a:r>
                      <a:r>
                        <a:rPr lang="fr-CA" sz="1200" b="0" i="0" dirty="0">
                          <a:effectLst/>
                          <a:latin typeface="Aptos" panose="020B0004020202020204" pitchFamily="34" charset="0"/>
                        </a:rPr>
                        <a:t>. Un tel risque a principalement été observé en Europe et en Australie. En revanche, le risque associé avec une exposition domestique ne paraît pas significatif sur le plan statistique. Les auteurs estiment cependant que ces conclusions sont à interpréter avec prudence vu le peu d’articles sur le sujet et l’hétérogénéité des études. Il est donc difficile de conclure qu’il n’y a pas d’effet néfaste qui soit associé à un faible niveau d’exposition </a:t>
                      </a:r>
                      <a:r>
                        <a:rPr lang="fr-CA" sz="1200" b="0" i="0" dirty="0">
                          <a:solidFill>
                            <a:srgbClr val="000000"/>
                          </a:solidFill>
                          <a:effectLst/>
                          <a:latin typeface="Aptos" panose="020B0004020202020204" pitchFamily="34" charset="0"/>
                        </a:rPr>
                        <a:t>(7)</a:t>
                      </a: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L’exposition non professionnelle ou environnementale accroît le risque de développer un mésothéliome, que ce soit une exposition de voisinage ou domestique. Le risque s’avère beaucoup plus important à la suite d’une exposition à l’amiante de type amphibole que de type chrysotile </a:t>
                      </a:r>
                      <a:r>
                        <a:rPr lang="fr-CA" sz="1200" b="0" i="0" dirty="0">
                          <a:solidFill>
                            <a:srgbClr val="000000"/>
                          </a:solidFill>
                          <a:effectLst/>
                          <a:latin typeface="Aptos" panose="020B0004020202020204" pitchFamily="34" charset="0"/>
                        </a:rPr>
                        <a:t>(8,9)</a:t>
                      </a:r>
                      <a:r>
                        <a:rPr lang="fr-CA" sz="1200" b="0" i="0" dirty="0">
                          <a:effectLst/>
                          <a:latin typeface="Aptos" panose="020B0004020202020204" pitchFamily="34" charset="0"/>
                        </a:rPr>
                        <a:t>. Une telle association est encore jugée incertaine dans d’autres publications </a:t>
                      </a:r>
                      <a:r>
                        <a:rPr lang="fr-CA" sz="1200" b="0" i="0" dirty="0">
                          <a:solidFill>
                            <a:srgbClr val="000000"/>
                          </a:solidFill>
                          <a:effectLst/>
                          <a:latin typeface="Aptos" panose="020B0004020202020204" pitchFamily="34" charset="0"/>
                        </a:rPr>
                        <a:t>(10)</a:t>
                      </a: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L'exposition non professionnelle ou environnementale à l'amiante est rarement jugée suffisante pour provoquer une amiantose, bien que des études suggèrent une telle association </a:t>
                      </a:r>
                      <a:r>
                        <a:rPr lang="fr-CA" sz="1200" b="0" i="0" dirty="0">
                          <a:solidFill>
                            <a:srgbClr val="000000"/>
                          </a:solidFill>
                          <a:effectLst/>
                          <a:latin typeface="Aptos" panose="020B0004020202020204" pitchFamily="34" charset="0"/>
                        </a:rPr>
                        <a:t>(6)</a:t>
                      </a:r>
                      <a:r>
                        <a:rPr lang="fr-CA" sz="1200" b="0" i="0" dirty="0">
                          <a:effectLst/>
                          <a:latin typeface="Aptos" panose="020B0004020202020204" pitchFamily="34" charset="0"/>
                        </a:rPr>
                        <a:t>. </a:t>
                      </a:r>
                      <a:endParaRPr lang="fr-CA" sz="1200" b="0" i="0" dirty="0">
                        <a:effectLst/>
                      </a:endParaRPr>
                    </a:p>
                  </a:txBody>
                  <a:tcPr marL="85741" marR="85741" marT="42870" marB="4287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0341984"/>
                  </a:ext>
                </a:extLst>
              </a:tr>
            </a:tbl>
          </a:graphicData>
        </a:graphic>
      </p:graphicFrame>
    </p:spTree>
    <p:extLst>
      <p:ext uri="{BB962C8B-B14F-4D97-AF65-F5344CB8AC3E}">
        <p14:creationId xmlns:p14="http://schemas.microsoft.com/office/powerpoint/2010/main" val="17168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16D18-FBFF-647E-748A-FB27C666DD5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E4CBBB9-40C2-F2C0-0727-7698AFA59072}"/>
              </a:ext>
            </a:extLst>
          </p:cNvPr>
          <p:cNvSpPr>
            <a:spLocks noGrp="1"/>
          </p:cNvSpPr>
          <p:nvPr>
            <p:ph type="sldNum" sz="quarter" idx="12"/>
          </p:nvPr>
        </p:nvSpPr>
        <p:spPr/>
        <p:txBody>
          <a:bodyPr/>
          <a:lstStyle/>
          <a:p>
            <a:fld id="{3C45D93D-B4FF-4A6E-A7E0-18BB27CF6AFD}" type="slidenum">
              <a:rPr lang="fr-CA" smtClean="0"/>
              <a:pPr/>
              <a:t>12</a:t>
            </a:fld>
            <a:endParaRPr lang="fr-CA"/>
          </a:p>
        </p:txBody>
      </p:sp>
      <p:sp>
        <p:nvSpPr>
          <p:cNvPr id="4" name="Titre 3">
            <a:extLst>
              <a:ext uri="{FF2B5EF4-FFF2-40B4-BE49-F238E27FC236}">
                <a16:creationId xmlns:a16="http://schemas.microsoft.com/office/drawing/2014/main" id="{77B78488-7670-4016-4955-B42B174C3CCC}"/>
              </a:ext>
            </a:extLst>
          </p:cNvPr>
          <p:cNvSpPr>
            <a:spLocks noGrp="1"/>
          </p:cNvSpPr>
          <p:nvPr>
            <p:ph type="title"/>
          </p:nvPr>
        </p:nvSpPr>
        <p:spPr/>
        <p:txBody>
          <a:bodyPr/>
          <a:lstStyle/>
          <a:p>
            <a:r>
              <a:rPr lang="fr-CA" dirty="0"/>
              <a:t>4.</a:t>
            </a:r>
            <a:br>
              <a:rPr lang="fr-CA" dirty="0"/>
            </a:br>
            <a:r>
              <a:rPr lang="fr-CA" dirty="0"/>
              <a:t>2</a:t>
            </a:r>
            <a:r>
              <a:rPr lang="fr-CA" baseline="30000" dirty="0"/>
              <a:t>e</a:t>
            </a:r>
            <a:r>
              <a:rPr lang="fr-CA" dirty="0"/>
              <a:t> exemple de contenus</a:t>
            </a:r>
            <a:br>
              <a:rPr lang="fr-CA" dirty="0"/>
            </a:br>
            <a:r>
              <a:rPr lang="fr-CA" b="0" dirty="0"/>
              <a:t>(2/2)</a:t>
            </a:r>
          </a:p>
        </p:txBody>
      </p:sp>
      <p:graphicFrame>
        <p:nvGraphicFramePr>
          <p:cNvPr id="9" name="Tableau 8">
            <a:extLst>
              <a:ext uri="{FF2B5EF4-FFF2-40B4-BE49-F238E27FC236}">
                <a16:creationId xmlns:a16="http://schemas.microsoft.com/office/drawing/2014/main" id="{2B61754F-4C24-0311-15E0-C77F355D3811}"/>
              </a:ext>
            </a:extLst>
          </p:cNvPr>
          <p:cNvGraphicFramePr>
            <a:graphicFrameLocks noGrp="1"/>
          </p:cNvGraphicFramePr>
          <p:nvPr>
            <p:extLst>
              <p:ext uri="{D42A27DB-BD31-4B8C-83A1-F6EECF244321}">
                <p14:modId xmlns:p14="http://schemas.microsoft.com/office/powerpoint/2010/main" val="1069940409"/>
              </p:ext>
            </p:extLst>
          </p:nvPr>
        </p:nvGraphicFramePr>
        <p:xfrm>
          <a:off x="3737359" y="365125"/>
          <a:ext cx="7848000" cy="7043754"/>
        </p:xfrm>
        <a:graphic>
          <a:graphicData uri="http://schemas.openxmlformats.org/drawingml/2006/table">
            <a:tbl>
              <a:tblPr/>
              <a:tblGrid>
                <a:gridCol w="7848000">
                  <a:extLst>
                    <a:ext uri="{9D8B030D-6E8A-4147-A177-3AD203B41FA5}">
                      <a16:colId xmlns:a16="http://schemas.microsoft.com/office/drawing/2014/main" val="2928246100"/>
                    </a:ext>
                  </a:extLst>
                </a:gridCol>
              </a:tblGrid>
              <a:tr h="183863">
                <a:tc>
                  <a:txBody>
                    <a:bodyPr/>
                    <a:lstStyle/>
                    <a:p>
                      <a:pPr algn="l" rtl="0" fontAlgn="base">
                        <a:lnSpc>
                          <a:spcPts val="1275"/>
                        </a:lnSpc>
                        <a:buNone/>
                      </a:pPr>
                      <a:r>
                        <a:rPr lang="fr-CA" sz="1050" b="0" i="0">
                          <a:effectLst/>
                          <a:latin typeface="Aptos" panose="020B0004020202020204" pitchFamily="34" charset="0"/>
                        </a:rPr>
                        <a:t>MÉTHODOLOGIE </a:t>
                      </a:r>
                      <a:endParaRPr lang="fr-CA" sz="1050" b="0" i="0">
                        <a:effectLst/>
                      </a:endParaRPr>
                    </a:p>
                  </a:txBody>
                  <a:tcPr marL="55906" marR="55906" marT="27953" marB="2795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99271464"/>
                  </a:ext>
                </a:extLst>
              </a:tr>
              <a:tr h="4946911">
                <a:tc>
                  <a:txBody>
                    <a:bodyPr/>
                    <a:lstStyle/>
                    <a:p>
                      <a:pPr algn="l" rtl="0" fontAlgn="base">
                        <a:lnSpc>
                          <a:spcPts val="1275"/>
                        </a:lnSpc>
                        <a:buNone/>
                      </a:pPr>
                      <a:r>
                        <a:rPr lang="fr-CA" sz="1050" b="0" i="0" dirty="0">
                          <a:effectLst/>
                          <a:latin typeface="Aptos" panose="020B0004020202020204" pitchFamily="34" charset="0"/>
                        </a:rPr>
                        <a:t>Les Questions/Réponses de l’ONA visent à répondre aux questions soumises par la population et par les acteurs clés au sujet de la valorisation des résidus miniers amiantés dans le contexte québécois. Les réponses rapportent les meilleurs savoirs à ce propos. Ils proviennent d’une littérature scientifique à fort niveau de preuve ou de publications éditées par des organisations réputées dans le domaine de l’amiante. Les informations qui suivent détaillent la méthodologie utilisée pour parvenir à ces conclusions. </a:t>
                      </a:r>
                      <a:endParaRPr lang="fr-CA" sz="1050" b="0" i="0" dirty="0">
                        <a:effectLst/>
                      </a:endParaRPr>
                    </a:p>
                    <a:p>
                      <a:pPr algn="l" rtl="0" fontAlgn="base">
                        <a:lnSpc>
                          <a:spcPts val="1275"/>
                        </a:lnSpc>
                        <a:buNone/>
                      </a:pPr>
                      <a:r>
                        <a:rPr lang="fr-CA" sz="1050" b="0" i="0" dirty="0">
                          <a:solidFill>
                            <a:srgbClr val="156082"/>
                          </a:solidFill>
                          <a:effectLst/>
                          <a:latin typeface="Aptos" panose="020B0004020202020204" pitchFamily="34" charset="0"/>
                        </a:rPr>
                        <a:t> </a:t>
                      </a:r>
                      <a:endParaRPr lang="fr-CA" sz="1050" b="0" i="0" dirty="0">
                        <a:effectLst/>
                      </a:endParaRPr>
                    </a:p>
                    <a:p>
                      <a:pPr algn="l" rtl="0" fontAlgn="base">
                        <a:lnSpc>
                          <a:spcPts val="1275"/>
                        </a:lnSpc>
                        <a:buNone/>
                      </a:pPr>
                      <a:r>
                        <a:rPr lang="fr-CA" sz="1050" b="0" i="0" dirty="0">
                          <a:solidFill>
                            <a:srgbClr val="156082"/>
                          </a:solidFill>
                          <a:effectLst/>
                          <a:latin typeface="Aptos" panose="020B0004020202020204" pitchFamily="34" charset="0"/>
                        </a:rPr>
                        <a:t>Identification des sources les plus probantes et les plus pertinentes </a:t>
                      </a:r>
                      <a:endParaRPr lang="fr-CA" sz="1050" b="0" i="0" dirty="0">
                        <a:effectLst/>
                      </a:endParaRPr>
                    </a:p>
                    <a:p>
                      <a:pPr marL="171450"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Nous appuyons la réponse sur des écrits scientifiques et sur des publications grises. </a:t>
                      </a:r>
                    </a:p>
                    <a:p>
                      <a:pPr marL="171450"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Les écrits scientifiques couvrent les études scientifiques récentes, soit de 2015 à 2025, qui présentent un fort niveau de preuve, soit les méta-analyses ou les revues systématiques.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Construction des requêtes à partir de mots clés présents dans l’abrégé de l’article : [</a:t>
                      </a:r>
                      <a:r>
                        <a:rPr lang="fr-CA" sz="1050" b="0" i="0" dirty="0" err="1">
                          <a:effectLst/>
                          <a:latin typeface="Aptos" panose="020B0004020202020204" pitchFamily="34" charset="0"/>
                        </a:rPr>
                        <a:t>asbestos</a:t>
                      </a:r>
                      <a:r>
                        <a:rPr lang="fr-CA" sz="1050" b="0" i="0" dirty="0">
                          <a:effectLst/>
                          <a:latin typeface="Aptos" panose="020B0004020202020204" pitchFamily="34" charset="0"/>
                        </a:rPr>
                        <a:t> OR chrysotile OR serpentine OR amphibole OR crocidolite OR amosite OR actinolite] AND [</a:t>
                      </a:r>
                      <a:r>
                        <a:rPr lang="fr-CA" sz="1050" b="0" i="0" dirty="0" err="1">
                          <a:effectLst/>
                          <a:latin typeface="Aptos" panose="020B0004020202020204" pitchFamily="34" charset="0"/>
                        </a:rPr>
                        <a:t>meta-analysis</a:t>
                      </a:r>
                      <a:r>
                        <a:rPr lang="fr-CA" sz="1050" b="0" i="0" dirty="0">
                          <a:effectLst/>
                          <a:latin typeface="Aptos" panose="020B0004020202020204" pitchFamily="34" charset="0"/>
                        </a:rPr>
                        <a:t> OR </a:t>
                      </a:r>
                      <a:r>
                        <a:rPr lang="fr-CA" sz="1050" b="0" i="0" dirty="0" err="1">
                          <a:effectLst/>
                          <a:latin typeface="Aptos" panose="020B0004020202020204" pitchFamily="34" charset="0"/>
                        </a:rPr>
                        <a:t>systematic</a:t>
                      </a:r>
                      <a:r>
                        <a:rPr lang="fr-CA" sz="1050" b="0" i="0" dirty="0">
                          <a:effectLst/>
                          <a:latin typeface="Aptos" panose="020B0004020202020204" pitchFamily="34" charset="0"/>
                        </a:rPr>
                        <a:t> </a:t>
                      </a:r>
                      <a:r>
                        <a:rPr lang="fr-CA" sz="1050" b="0" i="0" dirty="0" err="1">
                          <a:effectLst/>
                          <a:latin typeface="Aptos" panose="020B0004020202020204" pitchFamily="34" charset="0"/>
                        </a:rPr>
                        <a:t>review</a:t>
                      </a:r>
                      <a:r>
                        <a:rPr lang="fr-CA" sz="1050" b="0" i="0" dirty="0">
                          <a:effectLst/>
                          <a:latin typeface="Aptos" panose="020B0004020202020204" pitchFamily="34" charset="0"/>
                        </a:rPr>
                        <a:t>]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Lancement de requêtes dans les bases de données : ABI/INFORM ; CAIRN Info ; MEDLINE ; </a:t>
                      </a:r>
                      <a:r>
                        <a:rPr lang="fr-CA" sz="1050" b="0" i="0" dirty="0" err="1">
                          <a:effectLst/>
                          <a:latin typeface="Aptos" panose="020B0004020202020204" pitchFamily="34" charset="0"/>
                        </a:rPr>
                        <a:t>Scopus</a:t>
                      </a:r>
                      <a:r>
                        <a:rPr lang="fr-CA" sz="1050" b="0" i="0" dirty="0">
                          <a:effectLst/>
                          <a:latin typeface="Aptos" panose="020B0004020202020204" pitchFamily="34" charset="0"/>
                        </a:rPr>
                        <a:t> ; et WEB of Science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Validation de l’exhaustivité de la couverture de tous les domaines concernés en lançant les requêtes dans GOOGLE SCHOLAR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Limitations : 2015-2025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Exclusions : étude sur un pays spécifique sauf si ce pays est le Canada ; exposition étudiée à un produit spécifique manufacturé contenant de l’amiante ; exposition étudiée qui exclut l’activité minière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Vérification pour rejeter les revues prédatrices </a:t>
                      </a:r>
                    </a:p>
                    <a:p>
                      <a:pPr marL="171450"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Les écrits scientifiques peuvent également concerner des études descriptives québécoises dans le but non pas d’exposer un consensus, mais d’ajouter des informations évocatrices de la réalité québécoise. Dans pareil cas, le texte précise que le contenu provient d’une étude descriptive. </a:t>
                      </a:r>
                    </a:p>
                    <a:p>
                      <a:pPr marL="171450"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Les publications grises couvrent les plus récentes éditions, publiées entre 2015 et 2025, produites par des organisations réputées.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Recherche dans les sites reconnus de pays comparables au Canada : Australie ; États-Unis ; France ; Nouvelle-Zélande ; et Royaume-Uni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Sur ces sites, consultation initiale des formats « Foire aux questions » ou « Questions/réponses » ou « Fiches d’information » </a:t>
                      </a:r>
                    </a:p>
                    <a:p>
                      <a:pPr marL="628650" lvl="1"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Inclusion également de références provenant d’autres organisation reconnues proposées par ces sites </a:t>
                      </a:r>
                    </a:p>
                    <a:p>
                      <a:pPr marL="171450"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Les publications grises incluent également les informations contenues dans le rapport d’enquête du BAPE vu sa pertinence pour répondre à la question. </a:t>
                      </a:r>
                    </a:p>
                    <a:p>
                      <a:pPr algn="l" rtl="0" fontAlgn="base">
                        <a:lnSpc>
                          <a:spcPts val="1275"/>
                        </a:lnSpc>
                        <a:buNone/>
                      </a:pPr>
                      <a:r>
                        <a:rPr lang="fr-CA" sz="1050" b="0" i="0" dirty="0">
                          <a:solidFill>
                            <a:srgbClr val="156082"/>
                          </a:solidFill>
                          <a:effectLst/>
                          <a:latin typeface="Aptos" panose="020B0004020202020204" pitchFamily="34" charset="0"/>
                        </a:rPr>
                        <a:t>Résumé et synthèse des contenus </a:t>
                      </a:r>
                      <a:endParaRPr lang="fr-CA" sz="1050" b="0" i="0" dirty="0">
                        <a:effectLst/>
                      </a:endParaRPr>
                    </a:p>
                    <a:p>
                      <a:pPr marL="171450"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À la suite d’un premier tour de recherche documentaire, chaque publication répondant aux critères de sélection est résumée. Si requis, des tours supplémentaires de recherche sont lancés en ouvrant les critères jusqu’à ce que les éléments de réponse reflètent des consensus, entendons une forte cohérence des contenus identifiés. Les savoirs résumés sont ensuite intégrés dans un texte logique et fluide sous la rubrique « Pour en savoir plus ». </a:t>
                      </a:r>
                    </a:p>
                    <a:p>
                      <a:pPr marL="171450" indent="-171450" algn="l" rtl="0" fontAlgn="base">
                        <a:lnSpc>
                          <a:spcPts val="1275"/>
                        </a:lnSpc>
                        <a:buFont typeface="Arial" panose="020B0604020202020204" pitchFamily="34" charset="0"/>
                        <a:buChar char="•"/>
                      </a:pPr>
                      <a:r>
                        <a:rPr lang="fr-CA" sz="1050" b="0" i="0" dirty="0">
                          <a:effectLst/>
                          <a:latin typeface="Aptos" panose="020B0004020202020204" pitchFamily="34" charset="0"/>
                        </a:rPr>
                        <a:t>Le courtier de connaissances tire ensuite une synthèse des contenus résumés. La synthèse est rapportée en guise de « Réponse » à la question. </a:t>
                      </a:r>
                    </a:p>
                  </a:txBody>
                  <a:tcPr marL="55906" marR="55906" marT="27953" marB="2795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982834103"/>
                  </a:ext>
                </a:extLst>
              </a:tr>
              <a:tr h="996978">
                <a:tc>
                  <a:txBody>
                    <a:bodyPr/>
                    <a:lstStyle/>
                    <a:p>
                      <a:pPr marL="0" indent="0" algn="l" rtl="0" fontAlgn="base">
                        <a:lnSpc>
                          <a:spcPts val="1275"/>
                        </a:lnSpc>
                        <a:buFont typeface="Arial" panose="020B0604020202020204" pitchFamily="34" charset="0"/>
                        <a:buNone/>
                      </a:pPr>
                      <a:endParaRPr lang="fr-CA" sz="1050" b="0" i="0" dirty="0">
                        <a:effectLst/>
                        <a:latin typeface="Aptos" panose="020B0004020202020204" pitchFamily="34" charset="0"/>
                      </a:endParaRPr>
                    </a:p>
                  </a:txBody>
                  <a:tcPr marL="55906" marR="55906" marT="27953" marB="2795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77096353"/>
                  </a:ext>
                </a:extLst>
              </a:tr>
            </a:tbl>
          </a:graphicData>
        </a:graphic>
      </p:graphicFrame>
      <p:graphicFrame>
        <p:nvGraphicFramePr>
          <p:cNvPr id="12" name="Tableau 11">
            <a:extLst>
              <a:ext uri="{FF2B5EF4-FFF2-40B4-BE49-F238E27FC236}">
                <a16:creationId xmlns:a16="http://schemas.microsoft.com/office/drawing/2014/main" id="{2203938D-974A-4FC9-4703-B830424D6B4D}"/>
              </a:ext>
            </a:extLst>
          </p:cNvPr>
          <p:cNvGraphicFramePr>
            <a:graphicFrameLocks noGrp="1"/>
          </p:cNvGraphicFramePr>
          <p:nvPr>
            <p:extLst>
              <p:ext uri="{D42A27DB-BD31-4B8C-83A1-F6EECF244321}">
                <p14:modId xmlns:p14="http://schemas.microsoft.com/office/powerpoint/2010/main" val="2898456277"/>
              </p:ext>
            </p:extLst>
          </p:nvPr>
        </p:nvGraphicFramePr>
        <p:xfrm>
          <a:off x="3737359" y="2616601"/>
          <a:ext cx="8157029" cy="3749040"/>
        </p:xfrm>
        <a:graphic>
          <a:graphicData uri="http://schemas.openxmlformats.org/drawingml/2006/table">
            <a:tbl>
              <a:tblPr firstRow="1" bandRow="1">
                <a:tableStyleId>{5C22544A-7EE6-4342-B048-85BDC9FD1C3A}</a:tableStyleId>
              </a:tblPr>
              <a:tblGrid>
                <a:gridCol w="8157029">
                  <a:extLst>
                    <a:ext uri="{9D8B030D-6E8A-4147-A177-3AD203B41FA5}">
                      <a16:colId xmlns:a16="http://schemas.microsoft.com/office/drawing/2014/main" val="4123116828"/>
                    </a:ext>
                  </a:extLst>
                </a:gridCol>
              </a:tblGrid>
              <a:tr h="370840">
                <a:tc>
                  <a:txBody>
                    <a:bodyPr/>
                    <a:lstStyle/>
                    <a:p>
                      <a:pPr algn="l" rtl="0" fontAlgn="base">
                        <a:buNone/>
                      </a:pPr>
                      <a:r>
                        <a:rPr lang="fr-CA" sz="1000" b="0" i="0" dirty="0">
                          <a:solidFill>
                            <a:srgbClr val="000000"/>
                          </a:solidFill>
                          <a:effectLst/>
                          <a:latin typeface="Aptos" panose="020B0004020202020204" pitchFamily="34" charset="0"/>
                        </a:rPr>
                        <a:t>RÉFÉRENCES</a:t>
                      </a: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Bureau d’audiences publiques sur l’environnement (BAPE). L’état des lieux et la gestion de l’amiante et des résidus miniers amiantés [Internet]. Gouvernement du Québec; 2020 p. 343. Report No.: 351. Disponible sur: https://www.bape.gouv.qc.ca/fr/dossiers/etat-des-lieux-et-gestion-de-l-amiante-et-residus-miniers-amiantes/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ANSES - Agence nationale de sécurité sanitaire de l’alimentation, de l’environnement et du travail. L’amiante</a:t>
                      </a:r>
                      <a:r>
                        <a:rPr lang="fr-CA" sz="1000" b="0" i="0" dirty="0">
                          <a:solidFill>
                            <a:srgbClr val="000000"/>
                          </a:solidFill>
                          <a:effectLst/>
                          <a:latin typeface="Arial" panose="020B0604020202020204" pitchFamily="34" charset="0"/>
                        </a:rPr>
                        <a:t> </a:t>
                      </a:r>
                      <a:r>
                        <a:rPr lang="fr-CA" sz="1000" b="0" i="0" dirty="0">
                          <a:solidFill>
                            <a:srgbClr val="000000"/>
                          </a:solidFill>
                          <a:effectLst/>
                          <a:latin typeface="Aptos" panose="020B0004020202020204" pitchFamily="34" charset="0"/>
                        </a:rPr>
                        <a:t>: un sujet toujours d’actualité [Internet]. 2024 [cité 23 </a:t>
                      </a:r>
                      <a:r>
                        <a:rPr lang="fr-CA" sz="1000" b="0" i="0" dirty="0" err="1">
                          <a:solidFill>
                            <a:srgbClr val="000000"/>
                          </a:solidFill>
                          <a:effectLst/>
                          <a:latin typeface="Aptos" panose="020B0004020202020204" pitchFamily="34" charset="0"/>
                        </a:rPr>
                        <a:t>juill</a:t>
                      </a:r>
                      <a:r>
                        <a:rPr lang="fr-CA" sz="1000" b="0" i="0" dirty="0">
                          <a:solidFill>
                            <a:srgbClr val="000000"/>
                          </a:solidFill>
                          <a:effectLst/>
                          <a:latin typeface="Aptos" panose="020B0004020202020204" pitchFamily="34" charset="0"/>
                        </a:rPr>
                        <a:t> 2025]. Disponible sur: https://www.anses.fr/fr/content/lamiante-sujet-toujours-dactualite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Santos C, </a:t>
                      </a:r>
                      <a:r>
                        <a:rPr lang="fr-CA" sz="1000" b="0" i="0" dirty="0" err="1">
                          <a:solidFill>
                            <a:srgbClr val="000000"/>
                          </a:solidFill>
                          <a:effectLst/>
                          <a:latin typeface="Aptos" panose="020B0004020202020204" pitchFamily="34" charset="0"/>
                        </a:rPr>
                        <a:t>Dixe</a:t>
                      </a:r>
                      <a:r>
                        <a:rPr lang="fr-CA" sz="1000" b="0" i="0" dirty="0">
                          <a:solidFill>
                            <a:srgbClr val="000000"/>
                          </a:solidFill>
                          <a:effectLst/>
                          <a:latin typeface="Aptos" panose="020B0004020202020204" pitchFamily="34" charset="0"/>
                        </a:rPr>
                        <a:t> M dos A, </a:t>
                      </a:r>
                      <a:r>
                        <a:rPr lang="fr-CA" sz="1000" b="0" i="0" dirty="0" err="1">
                          <a:solidFill>
                            <a:srgbClr val="000000"/>
                          </a:solidFill>
                          <a:effectLst/>
                          <a:latin typeface="Aptos" panose="020B0004020202020204" pitchFamily="34" charset="0"/>
                        </a:rPr>
                        <a:t>Sacadura-Leite</a:t>
                      </a:r>
                      <a:r>
                        <a:rPr lang="fr-CA" sz="1000" b="0" i="0" dirty="0">
                          <a:solidFill>
                            <a:srgbClr val="000000"/>
                          </a:solidFill>
                          <a:effectLst/>
                          <a:latin typeface="Aptos" panose="020B0004020202020204" pitchFamily="34" charset="0"/>
                        </a:rPr>
                        <a:t> E, </a:t>
                      </a:r>
                      <a:r>
                        <a:rPr lang="fr-CA" sz="1000" b="0" i="0" dirty="0" err="1">
                          <a:solidFill>
                            <a:srgbClr val="000000"/>
                          </a:solidFill>
                          <a:effectLst/>
                          <a:latin typeface="Aptos" panose="020B0004020202020204" pitchFamily="34" charset="0"/>
                        </a:rPr>
                        <a:t>Astoul</a:t>
                      </a:r>
                      <a:r>
                        <a:rPr lang="fr-CA" sz="1000" b="0" i="0" dirty="0">
                          <a:solidFill>
                            <a:srgbClr val="000000"/>
                          </a:solidFill>
                          <a:effectLst/>
                          <a:latin typeface="Aptos" panose="020B0004020202020204" pitchFamily="34" charset="0"/>
                        </a:rPr>
                        <a:t> P, Sousa-Uva A. Asbestos </a:t>
                      </a:r>
                      <a:r>
                        <a:rPr lang="fr-CA" sz="1000" b="0" i="0" dirty="0" err="1">
                          <a:solidFill>
                            <a:srgbClr val="000000"/>
                          </a:solidFill>
                          <a:effectLst/>
                          <a:latin typeface="Aptos" panose="020B0004020202020204" pitchFamily="34" charset="0"/>
                        </a:rPr>
                        <a:t>Exposure</a:t>
                      </a:r>
                      <a:r>
                        <a:rPr lang="fr-CA" sz="1000" b="0" i="0" dirty="0">
                          <a:solidFill>
                            <a:srgbClr val="000000"/>
                          </a:solidFill>
                          <a:effectLst/>
                          <a:latin typeface="Aptos" panose="020B0004020202020204" pitchFamily="34" charset="0"/>
                        </a:rPr>
                        <a:t> and </a:t>
                      </a:r>
                      <a:r>
                        <a:rPr lang="fr-CA" sz="1000" b="0" i="0" dirty="0" err="1">
                          <a:solidFill>
                            <a:srgbClr val="000000"/>
                          </a:solidFill>
                          <a:effectLst/>
                          <a:latin typeface="Aptos" panose="020B0004020202020204" pitchFamily="34" charset="0"/>
                        </a:rPr>
                        <a:t>Malignant</a:t>
                      </a:r>
                      <a:r>
                        <a:rPr lang="fr-CA" sz="1000" b="0" i="0" dirty="0">
                          <a:solidFill>
                            <a:srgbClr val="000000"/>
                          </a:solidFill>
                          <a:effectLst/>
                          <a:latin typeface="Aptos" panose="020B0004020202020204" pitchFamily="34" charset="0"/>
                        </a:rPr>
                        <a:t> Pleural </a:t>
                      </a:r>
                      <a:r>
                        <a:rPr lang="fr-CA" sz="1000" b="0" i="0" dirty="0" err="1">
                          <a:solidFill>
                            <a:srgbClr val="000000"/>
                          </a:solidFill>
                          <a:effectLst/>
                          <a:latin typeface="Aptos" panose="020B0004020202020204" pitchFamily="34" charset="0"/>
                        </a:rPr>
                        <a:t>Mesothelioma</a:t>
                      </a:r>
                      <a:r>
                        <a:rPr lang="fr-CA" sz="1000" b="0" i="0" dirty="0">
                          <a:solidFill>
                            <a:srgbClr val="000000"/>
                          </a:solidFill>
                          <a:effectLst/>
                          <a:latin typeface="Aptos" panose="020B0004020202020204" pitchFamily="34" charset="0"/>
                        </a:rPr>
                        <a:t>: A </a:t>
                      </a:r>
                      <a:r>
                        <a:rPr lang="fr-CA" sz="1000" b="0" i="0" dirty="0" err="1">
                          <a:solidFill>
                            <a:srgbClr val="000000"/>
                          </a:solidFill>
                          <a:effectLst/>
                          <a:latin typeface="Aptos" panose="020B0004020202020204" pitchFamily="34" charset="0"/>
                        </a:rPr>
                        <a:t>Systematic</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Review</a:t>
                      </a:r>
                      <a:r>
                        <a:rPr lang="fr-CA" sz="1000" b="0" i="0" dirty="0">
                          <a:solidFill>
                            <a:srgbClr val="000000"/>
                          </a:solidFill>
                          <a:effectLst/>
                          <a:latin typeface="Aptos" panose="020B0004020202020204" pitchFamily="34" charset="0"/>
                        </a:rPr>
                        <a:t> of </a:t>
                      </a:r>
                      <a:r>
                        <a:rPr lang="fr-CA" sz="1000" b="0" i="0" dirty="0" err="1">
                          <a:solidFill>
                            <a:srgbClr val="000000"/>
                          </a:solidFill>
                          <a:effectLst/>
                          <a:latin typeface="Aptos" panose="020B0004020202020204" pitchFamily="34" charset="0"/>
                        </a:rPr>
                        <a:t>Literature</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Portuguese</a:t>
                      </a:r>
                      <a:r>
                        <a:rPr lang="fr-CA" sz="1000" b="0" i="0" dirty="0">
                          <a:solidFill>
                            <a:srgbClr val="000000"/>
                          </a:solidFill>
                          <a:effectLst/>
                          <a:latin typeface="Aptos" panose="020B0004020202020204" pitchFamily="34" charset="0"/>
                        </a:rPr>
                        <a:t> Journal of Public </a:t>
                      </a:r>
                      <a:r>
                        <a:rPr lang="fr-CA" sz="1000" b="0" i="0" dirty="0" err="1">
                          <a:solidFill>
                            <a:srgbClr val="000000"/>
                          </a:solidFill>
                          <a:effectLst/>
                          <a:latin typeface="Aptos" panose="020B0004020202020204" pitchFamily="34" charset="0"/>
                        </a:rPr>
                        <a:t>Health</a:t>
                      </a:r>
                      <a:r>
                        <a:rPr lang="fr-CA" sz="1000" b="0" i="0" dirty="0">
                          <a:solidFill>
                            <a:srgbClr val="000000"/>
                          </a:solidFill>
                          <a:effectLst/>
                          <a:latin typeface="Aptos" panose="020B0004020202020204" pitchFamily="34" charset="0"/>
                        </a:rPr>
                        <a:t> [Internet]. 2023;40(3):188</a:t>
                      </a:r>
                      <a:r>
                        <a:rPr lang="fr-CA" sz="1000" b="0" i="0" dirty="0">
                          <a:solidFill>
                            <a:srgbClr val="000000"/>
                          </a:solidFill>
                          <a:effectLst/>
                          <a:latin typeface="Cambria Math" panose="02040503050406030204" pitchFamily="18" charset="0"/>
                        </a:rPr>
                        <a:t>‑</a:t>
                      </a:r>
                      <a:r>
                        <a:rPr lang="fr-CA" sz="1000" b="0" i="0" dirty="0">
                          <a:solidFill>
                            <a:srgbClr val="000000"/>
                          </a:solidFill>
                          <a:effectLst/>
                          <a:latin typeface="Aptos" panose="020B0004020202020204" pitchFamily="34" charset="0"/>
                        </a:rPr>
                        <a:t>202. Disponible sur: https://doi.org/10.1159/000527971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National Cancer Institute (NCI). Asbestos </a:t>
                      </a:r>
                      <a:r>
                        <a:rPr lang="fr-CA" sz="1000" b="0" i="0" dirty="0" err="1">
                          <a:solidFill>
                            <a:srgbClr val="000000"/>
                          </a:solidFill>
                          <a:effectLst/>
                          <a:latin typeface="Aptos" panose="020B0004020202020204" pitchFamily="34" charset="0"/>
                        </a:rPr>
                        <a:t>Exposure</a:t>
                      </a:r>
                      <a:r>
                        <a:rPr lang="fr-CA" sz="1000" b="0" i="0" dirty="0">
                          <a:solidFill>
                            <a:srgbClr val="000000"/>
                          </a:solidFill>
                          <a:effectLst/>
                          <a:latin typeface="Aptos" panose="020B0004020202020204" pitchFamily="34" charset="0"/>
                        </a:rPr>
                        <a:t> and Cancer Risk Fact </a:t>
                      </a:r>
                      <a:r>
                        <a:rPr lang="fr-CA" sz="1000" b="0" i="0" dirty="0" err="1">
                          <a:solidFill>
                            <a:srgbClr val="000000"/>
                          </a:solidFill>
                          <a:effectLst/>
                          <a:latin typeface="Aptos" panose="020B0004020202020204" pitchFamily="34" charset="0"/>
                        </a:rPr>
                        <a:t>Sheet</a:t>
                      </a:r>
                      <a:r>
                        <a:rPr lang="fr-CA" sz="1000" b="0" i="0" dirty="0">
                          <a:solidFill>
                            <a:srgbClr val="000000"/>
                          </a:solidFill>
                          <a:effectLst/>
                          <a:latin typeface="Aptos" panose="020B0004020202020204" pitchFamily="34" charset="0"/>
                        </a:rPr>
                        <a:t> - NCI [Internet]. 2024 [cité 17 </a:t>
                      </a:r>
                      <a:r>
                        <a:rPr lang="fr-CA" sz="1000" b="0" i="0" dirty="0" err="1">
                          <a:solidFill>
                            <a:srgbClr val="000000"/>
                          </a:solidFill>
                          <a:effectLst/>
                          <a:latin typeface="Aptos" panose="020B0004020202020204" pitchFamily="34" charset="0"/>
                        </a:rPr>
                        <a:t>juill</a:t>
                      </a:r>
                      <a:r>
                        <a:rPr lang="fr-CA" sz="1000" b="0" i="0" dirty="0">
                          <a:solidFill>
                            <a:srgbClr val="000000"/>
                          </a:solidFill>
                          <a:effectLst/>
                          <a:latin typeface="Aptos" panose="020B0004020202020204" pitchFamily="34" charset="0"/>
                        </a:rPr>
                        <a:t> 2025]. Disponible sur: https://www.cancer.gov/about-cancer/causes-prevention/risk/substances/asbestos/asbestos-fact-sheet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Kim SY, Chang HK, </a:t>
                      </a:r>
                      <a:r>
                        <a:rPr lang="fr-CA" sz="1000" b="0" i="0" dirty="0" err="1">
                          <a:solidFill>
                            <a:srgbClr val="000000"/>
                          </a:solidFill>
                          <a:effectLst/>
                          <a:latin typeface="Aptos" panose="020B0004020202020204" pitchFamily="34" charset="0"/>
                        </a:rPr>
                        <a:t>Kwon</a:t>
                      </a:r>
                      <a:r>
                        <a:rPr lang="fr-CA" sz="1000" b="0" i="0" dirty="0">
                          <a:solidFill>
                            <a:srgbClr val="000000"/>
                          </a:solidFill>
                          <a:effectLst/>
                          <a:latin typeface="Aptos" panose="020B0004020202020204" pitchFamily="34" charset="0"/>
                        </a:rPr>
                        <a:t> O, Park J, </a:t>
                      </a:r>
                      <a:r>
                        <a:rPr lang="fr-CA" sz="1000" b="0" i="0" dirty="0" err="1">
                          <a:solidFill>
                            <a:srgbClr val="000000"/>
                          </a:solidFill>
                          <a:effectLst/>
                          <a:latin typeface="Aptos" panose="020B0004020202020204" pitchFamily="34" charset="0"/>
                        </a:rPr>
                        <a:t>Myong</a:t>
                      </a:r>
                      <a:r>
                        <a:rPr lang="fr-CA" sz="1000" b="0" i="0" dirty="0">
                          <a:solidFill>
                            <a:srgbClr val="000000"/>
                          </a:solidFill>
                          <a:effectLst/>
                          <a:latin typeface="Aptos" panose="020B0004020202020204" pitchFamily="34" charset="0"/>
                        </a:rPr>
                        <a:t> JP. Asbestos </a:t>
                      </a:r>
                      <a:r>
                        <a:rPr lang="fr-CA" sz="1000" b="0" i="0" dirty="0" err="1">
                          <a:solidFill>
                            <a:srgbClr val="000000"/>
                          </a:solidFill>
                          <a:effectLst/>
                          <a:latin typeface="Aptos" panose="020B0004020202020204" pitchFamily="34" charset="0"/>
                        </a:rPr>
                        <a:t>Exposure</a:t>
                      </a:r>
                      <a:r>
                        <a:rPr lang="fr-CA" sz="1000" b="0" i="0" dirty="0">
                          <a:solidFill>
                            <a:srgbClr val="000000"/>
                          </a:solidFill>
                          <a:effectLst/>
                          <a:latin typeface="Aptos" panose="020B0004020202020204" pitchFamily="34" charset="0"/>
                        </a:rPr>
                        <a:t> and </a:t>
                      </a:r>
                      <a:r>
                        <a:rPr lang="fr-CA" sz="1000" b="0" i="0" dirty="0" err="1">
                          <a:solidFill>
                            <a:srgbClr val="000000"/>
                          </a:solidFill>
                          <a:effectLst/>
                          <a:latin typeface="Aptos" panose="020B0004020202020204" pitchFamily="34" charset="0"/>
                        </a:rPr>
                        <a:t>Ovarian</a:t>
                      </a:r>
                      <a:r>
                        <a:rPr lang="fr-CA" sz="1000" b="0" i="0" dirty="0">
                          <a:solidFill>
                            <a:srgbClr val="000000"/>
                          </a:solidFill>
                          <a:effectLst/>
                          <a:latin typeface="Aptos" panose="020B0004020202020204" pitchFamily="34" charset="0"/>
                        </a:rPr>
                        <a:t> Cancer: A Meta-</a:t>
                      </a:r>
                      <a:r>
                        <a:rPr lang="fr-CA" sz="1000" b="0" i="0" dirty="0" err="1">
                          <a:solidFill>
                            <a:srgbClr val="000000"/>
                          </a:solidFill>
                          <a:effectLst/>
                          <a:latin typeface="Aptos" panose="020B0004020202020204" pitchFamily="34" charset="0"/>
                        </a:rPr>
                        <a:t>analysis</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Saf</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Health</a:t>
                      </a:r>
                      <a:r>
                        <a:rPr lang="fr-CA" sz="1000" b="0" i="0" dirty="0">
                          <a:solidFill>
                            <a:srgbClr val="000000"/>
                          </a:solidFill>
                          <a:effectLst/>
                          <a:latin typeface="Aptos" panose="020B0004020202020204" pitchFamily="34" charset="0"/>
                        </a:rPr>
                        <a:t> Work. 2024;15(1):1</a:t>
                      </a:r>
                      <a:r>
                        <a:rPr lang="fr-CA" sz="1000" b="0" i="0" dirty="0">
                          <a:solidFill>
                            <a:srgbClr val="000000"/>
                          </a:solidFill>
                          <a:effectLst/>
                          <a:latin typeface="Cambria Math" panose="02040503050406030204" pitchFamily="18" charset="0"/>
                        </a:rPr>
                        <a:t>‑</a:t>
                      </a:r>
                      <a:r>
                        <a:rPr lang="fr-CA" sz="1000" b="0" i="0" dirty="0">
                          <a:solidFill>
                            <a:srgbClr val="000000"/>
                          </a:solidFill>
                          <a:effectLst/>
                          <a:latin typeface="Aptos" panose="020B0004020202020204" pitchFamily="34" charset="0"/>
                        </a:rPr>
                        <a:t>8.  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Trine </a:t>
                      </a:r>
                      <a:r>
                        <a:rPr lang="fr-CA" sz="1000" b="0" i="0" dirty="0" err="1">
                          <a:solidFill>
                            <a:srgbClr val="000000"/>
                          </a:solidFill>
                          <a:effectLst/>
                          <a:latin typeface="Aptos" panose="020B0004020202020204" pitchFamily="34" charset="0"/>
                        </a:rPr>
                        <a:t>Østergaard</a:t>
                      </a:r>
                      <a:r>
                        <a:rPr lang="fr-CA" sz="1000" b="0" i="0" dirty="0">
                          <a:solidFill>
                            <a:srgbClr val="000000"/>
                          </a:solidFill>
                          <a:effectLst/>
                          <a:latin typeface="Aptos" panose="020B0004020202020204" pitchFamily="34" charset="0"/>
                        </a:rPr>
                        <a:t>, Jakob </a:t>
                      </a:r>
                      <a:r>
                        <a:rPr lang="fr-CA" sz="1000" b="0" i="0" dirty="0" err="1">
                          <a:solidFill>
                            <a:srgbClr val="000000"/>
                          </a:solidFill>
                          <a:effectLst/>
                          <a:latin typeface="Aptos" panose="020B0004020202020204" pitchFamily="34" charset="0"/>
                        </a:rPr>
                        <a:t>Hjort</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Bønløkke</a:t>
                      </a:r>
                      <a:r>
                        <a:rPr lang="fr-CA" sz="1000" b="0" i="0" dirty="0">
                          <a:solidFill>
                            <a:srgbClr val="000000"/>
                          </a:solidFill>
                          <a:effectLst/>
                          <a:latin typeface="Aptos" panose="020B0004020202020204" pitchFamily="34" charset="0"/>
                        </a:rPr>
                        <a:t>, David </a:t>
                      </a:r>
                      <a:r>
                        <a:rPr lang="fr-CA" sz="1000" b="0" i="0" dirty="0" err="1">
                          <a:solidFill>
                            <a:srgbClr val="000000"/>
                          </a:solidFill>
                          <a:effectLst/>
                          <a:latin typeface="Aptos" panose="020B0004020202020204" pitchFamily="34" charset="0"/>
                        </a:rPr>
                        <a:t>Sherson</a:t>
                      </a:r>
                      <a:r>
                        <a:rPr lang="fr-CA" sz="1000" b="0" i="0" dirty="0">
                          <a:solidFill>
                            <a:srgbClr val="000000"/>
                          </a:solidFill>
                          <a:effectLst/>
                          <a:latin typeface="Aptos" panose="020B0004020202020204" pitchFamily="34" charset="0"/>
                        </a:rPr>
                        <a:t>, Harald W. Meyer, </a:t>
                      </a:r>
                      <a:r>
                        <a:rPr lang="fr-CA" sz="1000" b="0" i="0" dirty="0" err="1">
                          <a:solidFill>
                            <a:srgbClr val="000000"/>
                          </a:solidFill>
                          <a:effectLst/>
                          <a:latin typeface="Aptos" panose="020B0004020202020204" pitchFamily="34" charset="0"/>
                        </a:rPr>
                        <a:t>Saher</a:t>
                      </a:r>
                      <a:r>
                        <a:rPr lang="fr-CA" sz="1000" b="0" i="0" dirty="0">
                          <a:solidFill>
                            <a:srgbClr val="000000"/>
                          </a:solidFill>
                          <a:effectLst/>
                          <a:latin typeface="Aptos" panose="020B0004020202020204" pitchFamily="34" charset="0"/>
                        </a:rPr>
                        <a:t> Burhan Shaker, Jesper </a:t>
                      </a:r>
                      <a:r>
                        <a:rPr lang="fr-CA" sz="1000" b="0" i="0" dirty="0" err="1">
                          <a:solidFill>
                            <a:srgbClr val="000000"/>
                          </a:solidFill>
                          <a:effectLst/>
                          <a:latin typeface="Aptos" panose="020B0004020202020204" pitchFamily="34" charset="0"/>
                        </a:rPr>
                        <a:t>Bælum</a:t>
                      </a:r>
                      <a:r>
                        <a:rPr lang="fr-CA" sz="1000" b="0" i="0" dirty="0">
                          <a:solidFill>
                            <a:srgbClr val="000000"/>
                          </a:solidFill>
                          <a:effectLst/>
                          <a:latin typeface="Aptos" panose="020B0004020202020204" pitchFamily="34" charset="0"/>
                        </a:rPr>
                        <a:t>, et al. </a:t>
                      </a:r>
                      <a:r>
                        <a:rPr lang="fr-CA" sz="1000" b="0" i="0" dirty="0" err="1">
                          <a:solidFill>
                            <a:srgbClr val="000000"/>
                          </a:solidFill>
                          <a:effectLst/>
                          <a:latin typeface="Aptos" panose="020B0004020202020204" pitchFamily="34" charset="0"/>
                        </a:rPr>
                        <a:t>Systematic</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review</a:t>
                      </a:r>
                      <a:r>
                        <a:rPr lang="fr-CA" sz="1000" b="0" i="0" dirty="0">
                          <a:solidFill>
                            <a:srgbClr val="000000"/>
                          </a:solidFill>
                          <a:effectLst/>
                          <a:latin typeface="Aptos" panose="020B0004020202020204" pitchFamily="34" charset="0"/>
                        </a:rPr>
                        <a:t> of the association </a:t>
                      </a:r>
                      <a:r>
                        <a:rPr lang="fr-CA" sz="1000" b="0" i="0" dirty="0" err="1">
                          <a:solidFill>
                            <a:srgbClr val="000000"/>
                          </a:solidFill>
                          <a:effectLst/>
                          <a:latin typeface="Aptos" panose="020B0004020202020204" pitchFamily="34" charset="0"/>
                        </a:rPr>
                        <a:t>between</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exposure</a:t>
                      </a:r>
                      <a:r>
                        <a:rPr lang="fr-CA" sz="1000" b="0" i="0" dirty="0">
                          <a:solidFill>
                            <a:srgbClr val="000000"/>
                          </a:solidFill>
                          <a:effectLst/>
                          <a:latin typeface="Aptos" panose="020B0004020202020204" pitchFamily="34" charset="0"/>
                        </a:rPr>
                        <a:t> to </a:t>
                      </a:r>
                      <a:r>
                        <a:rPr lang="fr-CA" sz="1000" b="0" i="0" dirty="0" err="1">
                          <a:solidFill>
                            <a:srgbClr val="000000"/>
                          </a:solidFill>
                          <a:effectLst/>
                          <a:latin typeface="Aptos" panose="020B0004020202020204" pitchFamily="34" charset="0"/>
                        </a:rPr>
                        <a:t>asbestos</a:t>
                      </a:r>
                      <a:r>
                        <a:rPr lang="fr-CA" sz="1000" b="0" i="0" dirty="0">
                          <a:solidFill>
                            <a:srgbClr val="000000"/>
                          </a:solidFill>
                          <a:effectLst/>
                          <a:latin typeface="Aptos" panose="020B0004020202020204" pitchFamily="34" charset="0"/>
                        </a:rPr>
                        <a:t> and the </a:t>
                      </a:r>
                      <a:r>
                        <a:rPr lang="fr-CA" sz="1000" b="0" i="0" dirty="0" err="1">
                          <a:solidFill>
                            <a:srgbClr val="000000"/>
                          </a:solidFill>
                          <a:effectLst/>
                          <a:latin typeface="Aptos" panose="020B0004020202020204" pitchFamily="34" charset="0"/>
                        </a:rPr>
                        <a:t>development</a:t>
                      </a:r>
                      <a:r>
                        <a:rPr lang="fr-CA" sz="1000" b="0" i="0" dirty="0">
                          <a:solidFill>
                            <a:srgbClr val="000000"/>
                          </a:solidFill>
                          <a:effectLst/>
                          <a:latin typeface="Aptos" panose="020B0004020202020204" pitchFamily="34" charset="0"/>
                        </a:rPr>
                        <a:t> of </a:t>
                      </a:r>
                      <a:r>
                        <a:rPr lang="fr-CA" sz="1000" b="0" i="0" dirty="0" err="1">
                          <a:solidFill>
                            <a:srgbClr val="000000"/>
                          </a:solidFill>
                          <a:effectLst/>
                          <a:latin typeface="Aptos" panose="020B0004020202020204" pitchFamily="34" charset="0"/>
                        </a:rPr>
                        <a:t>asbestosis</a:t>
                      </a:r>
                      <a:r>
                        <a:rPr lang="fr-CA" sz="1000" b="0" i="0" dirty="0">
                          <a:solidFill>
                            <a:srgbClr val="000000"/>
                          </a:solidFill>
                          <a:effectLst/>
                          <a:latin typeface="Aptos" panose="020B0004020202020204" pitchFamily="34" charset="0"/>
                        </a:rPr>
                        <a:t> [Internet]. The Danish </a:t>
                      </a:r>
                      <a:r>
                        <a:rPr lang="fr-CA" sz="1000" b="0" i="0" dirty="0" err="1">
                          <a:solidFill>
                            <a:srgbClr val="000000"/>
                          </a:solidFill>
                          <a:effectLst/>
                          <a:latin typeface="Aptos" panose="020B0004020202020204" pitchFamily="34" charset="0"/>
                        </a:rPr>
                        <a:t>Working</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Environment</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Research</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Fund</a:t>
                      </a:r>
                      <a:r>
                        <a:rPr lang="fr-CA" sz="1000" b="0" i="0" dirty="0">
                          <a:solidFill>
                            <a:srgbClr val="000000"/>
                          </a:solidFill>
                          <a:effectLst/>
                          <a:latin typeface="Aptos" panose="020B0004020202020204" pitchFamily="34" charset="0"/>
                        </a:rPr>
                        <a:t>; 2024 p. 84. Disponible sur: https://www.aes.dk/dokument/udredningsrapport-om-lungeasbestose-inkl-dansk-resume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err="1">
                          <a:solidFill>
                            <a:srgbClr val="000000"/>
                          </a:solidFill>
                          <a:effectLst/>
                          <a:latin typeface="Aptos" panose="020B0004020202020204" pitchFamily="34" charset="0"/>
                        </a:rPr>
                        <a:t>Kwak</a:t>
                      </a:r>
                      <a:r>
                        <a:rPr lang="fr-CA" sz="1000" b="0" i="0" dirty="0">
                          <a:solidFill>
                            <a:srgbClr val="000000"/>
                          </a:solidFill>
                          <a:effectLst/>
                          <a:latin typeface="Aptos" panose="020B0004020202020204" pitchFamily="34" charset="0"/>
                        </a:rPr>
                        <a:t> K, Kang D, </a:t>
                      </a:r>
                      <a:r>
                        <a:rPr lang="fr-CA" sz="1000" b="0" i="0" dirty="0" err="1">
                          <a:solidFill>
                            <a:srgbClr val="000000"/>
                          </a:solidFill>
                          <a:effectLst/>
                          <a:latin typeface="Aptos" panose="020B0004020202020204" pitchFamily="34" charset="0"/>
                        </a:rPr>
                        <a:t>Paek</a:t>
                      </a:r>
                      <a:r>
                        <a:rPr lang="fr-CA" sz="1000" b="0" i="0" dirty="0">
                          <a:solidFill>
                            <a:srgbClr val="000000"/>
                          </a:solidFill>
                          <a:effectLst/>
                          <a:latin typeface="Aptos" panose="020B0004020202020204" pitchFamily="34" charset="0"/>
                        </a:rPr>
                        <a:t> D. </a:t>
                      </a:r>
                      <a:r>
                        <a:rPr lang="fr-CA" sz="1000" b="0" i="0" dirty="0" err="1">
                          <a:solidFill>
                            <a:srgbClr val="000000"/>
                          </a:solidFill>
                          <a:effectLst/>
                          <a:latin typeface="Aptos" panose="020B0004020202020204" pitchFamily="34" charset="0"/>
                        </a:rPr>
                        <a:t>Environmental</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exposure</a:t>
                      </a:r>
                      <a:r>
                        <a:rPr lang="fr-CA" sz="1000" b="0" i="0" dirty="0">
                          <a:solidFill>
                            <a:srgbClr val="000000"/>
                          </a:solidFill>
                          <a:effectLst/>
                          <a:latin typeface="Aptos" panose="020B0004020202020204" pitchFamily="34" charset="0"/>
                        </a:rPr>
                        <a:t> to </a:t>
                      </a:r>
                      <a:r>
                        <a:rPr lang="fr-CA" sz="1000" b="0" i="0" dirty="0" err="1">
                          <a:solidFill>
                            <a:srgbClr val="000000"/>
                          </a:solidFill>
                          <a:effectLst/>
                          <a:latin typeface="Aptos" panose="020B0004020202020204" pitchFamily="34" charset="0"/>
                        </a:rPr>
                        <a:t>asbestos</a:t>
                      </a:r>
                      <a:r>
                        <a:rPr lang="fr-CA" sz="1000" b="0" i="0" dirty="0">
                          <a:solidFill>
                            <a:srgbClr val="000000"/>
                          </a:solidFill>
                          <a:effectLst/>
                          <a:latin typeface="Aptos" panose="020B0004020202020204" pitchFamily="34" charset="0"/>
                        </a:rPr>
                        <a:t> and the </a:t>
                      </a:r>
                      <a:r>
                        <a:rPr lang="fr-CA" sz="1000" b="0" i="0" dirty="0" err="1">
                          <a:solidFill>
                            <a:srgbClr val="000000"/>
                          </a:solidFill>
                          <a:effectLst/>
                          <a:latin typeface="Aptos" panose="020B0004020202020204" pitchFamily="34" charset="0"/>
                        </a:rPr>
                        <a:t>risk</a:t>
                      </a:r>
                      <a:r>
                        <a:rPr lang="fr-CA" sz="1000" b="0" i="0" dirty="0">
                          <a:solidFill>
                            <a:srgbClr val="000000"/>
                          </a:solidFill>
                          <a:effectLst/>
                          <a:latin typeface="Aptos" panose="020B0004020202020204" pitchFamily="34" charset="0"/>
                        </a:rPr>
                        <a:t> of </a:t>
                      </a:r>
                      <a:r>
                        <a:rPr lang="fr-CA" sz="1000" b="0" i="0" dirty="0" err="1">
                          <a:solidFill>
                            <a:srgbClr val="000000"/>
                          </a:solidFill>
                          <a:effectLst/>
                          <a:latin typeface="Aptos" panose="020B0004020202020204" pitchFamily="34" charset="0"/>
                        </a:rPr>
                        <a:t>lung</a:t>
                      </a:r>
                      <a:r>
                        <a:rPr lang="fr-CA" sz="1000" b="0" i="0" dirty="0">
                          <a:solidFill>
                            <a:srgbClr val="000000"/>
                          </a:solidFill>
                          <a:effectLst/>
                          <a:latin typeface="Aptos" panose="020B0004020202020204" pitchFamily="34" charset="0"/>
                        </a:rPr>
                        <a:t> cancer: a </a:t>
                      </a:r>
                      <a:r>
                        <a:rPr lang="fr-CA" sz="1000" b="0" i="0" dirty="0" err="1">
                          <a:solidFill>
                            <a:srgbClr val="000000"/>
                          </a:solidFill>
                          <a:effectLst/>
                          <a:latin typeface="Aptos" panose="020B0004020202020204" pitchFamily="34" charset="0"/>
                        </a:rPr>
                        <a:t>systematic</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review</a:t>
                      </a:r>
                      <a:r>
                        <a:rPr lang="fr-CA" sz="1000" b="0" i="0" dirty="0">
                          <a:solidFill>
                            <a:srgbClr val="000000"/>
                          </a:solidFill>
                          <a:effectLst/>
                          <a:latin typeface="Aptos" panose="020B0004020202020204" pitchFamily="34" charset="0"/>
                        </a:rPr>
                        <a:t> and </a:t>
                      </a:r>
                      <a:r>
                        <a:rPr lang="fr-CA" sz="1000" b="0" i="0" dirty="0" err="1">
                          <a:solidFill>
                            <a:srgbClr val="000000"/>
                          </a:solidFill>
                          <a:effectLst/>
                          <a:latin typeface="Aptos" panose="020B0004020202020204" pitchFamily="34" charset="0"/>
                        </a:rPr>
                        <a:t>meta-analysis</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Occup</a:t>
                      </a:r>
                      <a:r>
                        <a:rPr lang="fr-CA" sz="1000" b="0" i="0" dirty="0">
                          <a:solidFill>
                            <a:srgbClr val="000000"/>
                          </a:solidFill>
                          <a:effectLst/>
                          <a:latin typeface="Aptos" panose="020B0004020202020204" pitchFamily="34" charset="0"/>
                        </a:rPr>
                        <a:t> Environ Med [Internet]. 2021 [cité 22 </a:t>
                      </a:r>
                      <a:r>
                        <a:rPr lang="fr-CA" sz="1000" b="0" i="0" dirty="0" err="1">
                          <a:solidFill>
                            <a:srgbClr val="000000"/>
                          </a:solidFill>
                          <a:effectLst/>
                          <a:latin typeface="Aptos" panose="020B0004020202020204" pitchFamily="34" charset="0"/>
                        </a:rPr>
                        <a:t>juill</a:t>
                      </a:r>
                      <a:r>
                        <a:rPr lang="fr-CA" sz="1000" b="0" i="0" dirty="0">
                          <a:solidFill>
                            <a:srgbClr val="000000"/>
                          </a:solidFill>
                          <a:effectLst/>
                          <a:latin typeface="Aptos" panose="020B0004020202020204" pitchFamily="34" charset="0"/>
                        </a:rPr>
                        <a:t> 2025];79(3):207</a:t>
                      </a:r>
                      <a:r>
                        <a:rPr lang="fr-CA" sz="1000" b="0" i="0" dirty="0">
                          <a:solidFill>
                            <a:srgbClr val="000000"/>
                          </a:solidFill>
                          <a:effectLst/>
                          <a:latin typeface="Cambria Math" panose="02040503050406030204" pitchFamily="18" charset="0"/>
                        </a:rPr>
                        <a:t>‑</a:t>
                      </a:r>
                      <a:r>
                        <a:rPr lang="fr-CA" sz="1000" b="0" i="0" dirty="0">
                          <a:solidFill>
                            <a:srgbClr val="000000"/>
                          </a:solidFill>
                          <a:effectLst/>
                          <a:latin typeface="Aptos" panose="020B0004020202020204" pitchFamily="34" charset="0"/>
                        </a:rPr>
                        <a:t>14. Disponible sur: https://oem.bmj.com/content/79/3/207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Xu R, </a:t>
                      </a:r>
                      <a:r>
                        <a:rPr lang="fr-CA" sz="1000" b="0" i="0" dirty="0" err="1">
                          <a:solidFill>
                            <a:srgbClr val="000000"/>
                          </a:solidFill>
                          <a:effectLst/>
                          <a:latin typeface="Aptos" panose="020B0004020202020204" pitchFamily="34" charset="0"/>
                        </a:rPr>
                        <a:t>Barg</a:t>
                      </a:r>
                      <a:r>
                        <a:rPr lang="fr-CA" sz="1000" b="0" i="0" dirty="0">
                          <a:solidFill>
                            <a:srgbClr val="000000"/>
                          </a:solidFill>
                          <a:effectLst/>
                          <a:latin typeface="Aptos" panose="020B0004020202020204" pitchFamily="34" charset="0"/>
                        </a:rPr>
                        <a:t> FK, </a:t>
                      </a:r>
                      <a:r>
                        <a:rPr lang="fr-CA" sz="1000" b="0" i="0" dirty="0" err="1">
                          <a:solidFill>
                            <a:srgbClr val="000000"/>
                          </a:solidFill>
                          <a:effectLst/>
                          <a:latin typeface="Aptos" panose="020B0004020202020204" pitchFamily="34" charset="0"/>
                        </a:rPr>
                        <a:t>Emmett</a:t>
                      </a:r>
                      <a:r>
                        <a:rPr lang="fr-CA" sz="1000" b="0" i="0" dirty="0">
                          <a:solidFill>
                            <a:srgbClr val="000000"/>
                          </a:solidFill>
                          <a:effectLst/>
                          <a:latin typeface="Aptos" panose="020B0004020202020204" pitchFamily="34" charset="0"/>
                        </a:rPr>
                        <a:t> EA, </a:t>
                      </a:r>
                      <a:r>
                        <a:rPr lang="fr-CA" sz="1000" b="0" i="0" dirty="0" err="1">
                          <a:solidFill>
                            <a:srgbClr val="000000"/>
                          </a:solidFill>
                          <a:effectLst/>
                          <a:latin typeface="Aptos" panose="020B0004020202020204" pitchFamily="34" charset="0"/>
                        </a:rPr>
                        <a:t>Wiebe</a:t>
                      </a:r>
                      <a:r>
                        <a:rPr lang="fr-CA" sz="1000" b="0" i="0" dirty="0">
                          <a:solidFill>
                            <a:srgbClr val="000000"/>
                          </a:solidFill>
                          <a:effectLst/>
                          <a:latin typeface="Aptos" panose="020B0004020202020204" pitchFamily="34" charset="0"/>
                        </a:rPr>
                        <a:t> DJ, Hwang WT. Association </a:t>
                      </a:r>
                      <a:r>
                        <a:rPr lang="fr-CA" sz="1000" b="0" i="0" dirty="0" err="1">
                          <a:solidFill>
                            <a:srgbClr val="000000"/>
                          </a:solidFill>
                          <a:effectLst/>
                          <a:latin typeface="Aptos" panose="020B0004020202020204" pitchFamily="34" charset="0"/>
                        </a:rPr>
                        <a:t>between</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mesothelioma</a:t>
                      </a:r>
                      <a:r>
                        <a:rPr lang="fr-CA" sz="1000" b="0" i="0" dirty="0">
                          <a:solidFill>
                            <a:srgbClr val="000000"/>
                          </a:solidFill>
                          <a:effectLst/>
                          <a:latin typeface="Aptos" panose="020B0004020202020204" pitchFamily="34" charset="0"/>
                        </a:rPr>
                        <a:t> and non-</a:t>
                      </a:r>
                      <a:r>
                        <a:rPr lang="fr-CA" sz="1000" b="0" i="0" dirty="0" err="1">
                          <a:solidFill>
                            <a:srgbClr val="000000"/>
                          </a:solidFill>
                          <a:effectLst/>
                          <a:latin typeface="Aptos" panose="020B0004020202020204" pitchFamily="34" charset="0"/>
                        </a:rPr>
                        <a:t>occupational</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asbestos</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exposure</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systematic</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review</a:t>
                      </a:r>
                      <a:r>
                        <a:rPr lang="fr-CA" sz="1000" b="0" i="0" dirty="0">
                          <a:solidFill>
                            <a:srgbClr val="000000"/>
                          </a:solidFill>
                          <a:effectLst/>
                          <a:latin typeface="Aptos" panose="020B0004020202020204" pitchFamily="34" charset="0"/>
                        </a:rPr>
                        <a:t> and </a:t>
                      </a:r>
                      <a:r>
                        <a:rPr lang="fr-CA" sz="1000" b="0" i="0" dirty="0" err="1">
                          <a:solidFill>
                            <a:srgbClr val="000000"/>
                          </a:solidFill>
                          <a:effectLst/>
                          <a:latin typeface="Aptos" panose="020B0004020202020204" pitchFamily="34" charset="0"/>
                        </a:rPr>
                        <a:t>meta-analysis</a:t>
                      </a:r>
                      <a:r>
                        <a:rPr lang="fr-CA" sz="1000" b="0" i="0" dirty="0">
                          <a:solidFill>
                            <a:srgbClr val="000000"/>
                          </a:solidFill>
                          <a:effectLst/>
                          <a:latin typeface="Aptos" panose="020B0004020202020204" pitchFamily="34" charset="0"/>
                        </a:rPr>
                        <a:t>. Environ </a:t>
                      </a:r>
                      <a:r>
                        <a:rPr lang="fr-CA" sz="1000" b="0" i="0" dirty="0" err="1">
                          <a:solidFill>
                            <a:srgbClr val="000000"/>
                          </a:solidFill>
                          <a:effectLst/>
                          <a:latin typeface="Aptos" panose="020B0004020202020204" pitchFamily="34" charset="0"/>
                        </a:rPr>
                        <a:t>Health</a:t>
                      </a:r>
                      <a:r>
                        <a:rPr lang="fr-CA" sz="1000" b="0" i="0" dirty="0">
                          <a:solidFill>
                            <a:srgbClr val="000000"/>
                          </a:solidFill>
                          <a:effectLst/>
                          <a:latin typeface="Aptos" panose="020B0004020202020204" pitchFamily="34" charset="0"/>
                        </a:rPr>
                        <a:t> [Internet]. 19 </a:t>
                      </a:r>
                      <a:r>
                        <a:rPr lang="fr-CA" sz="1000" b="0" i="0" dirty="0" err="1">
                          <a:solidFill>
                            <a:srgbClr val="000000"/>
                          </a:solidFill>
                          <a:effectLst/>
                          <a:latin typeface="Aptos" panose="020B0004020202020204" pitchFamily="34" charset="0"/>
                        </a:rPr>
                        <a:t>déc</a:t>
                      </a:r>
                      <a:r>
                        <a:rPr lang="fr-CA" sz="1000" b="0" i="0" dirty="0">
                          <a:solidFill>
                            <a:srgbClr val="000000"/>
                          </a:solidFill>
                          <a:effectLst/>
                          <a:latin typeface="Aptos" panose="020B0004020202020204" pitchFamily="34" charset="0"/>
                        </a:rPr>
                        <a:t> 2018 [cité 22 </a:t>
                      </a:r>
                      <a:r>
                        <a:rPr lang="fr-CA" sz="1000" b="0" i="0" dirty="0" err="1">
                          <a:solidFill>
                            <a:srgbClr val="000000"/>
                          </a:solidFill>
                          <a:effectLst/>
                          <a:latin typeface="Aptos" panose="020B0004020202020204" pitchFamily="34" charset="0"/>
                        </a:rPr>
                        <a:t>juill</a:t>
                      </a:r>
                      <a:r>
                        <a:rPr lang="fr-CA" sz="1000" b="0" i="0" dirty="0">
                          <a:solidFill>
                            <a:srgbClr val="000000"/>
                          </a:solidFill>
                          <a:effectLst/>
                          <a:latin typeface="Aptos" panose="020B0004020202020204" pitchFamily="34" charset="0"/>
                        </a:rPr>
                        <a:t> 2025];17(90). Disponible sur: https://doi.org/10.1186/s12940-018-0431-9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Marsh GM, Riordan AS, </a:t>
                      </a:r>
                      <a:r>
                        <a:rPr lang="fr-CA" sz="1000" b="0" i="0" dirty="0" err="1">
                          <a:solidFill>
                            <a:srgbClr val="000000"/>
                          </a:solidFill>
                          <a:effectLst/>
                          <a:latin typeface="Aptos" panose="020B0004020202020204" pitchFamily="34" charset="0"/>
                        </a:rPr>
                        <a:t>Keeton</a:t>
                      </a:r>
                      <a:r>
                        <a:rPr lang="fr-CA" sz="1000" b="0" i="0" dirty="0">
                          <a:solidFill>
                            <a:srgbClr val="000000"/>
                          </a:solidFill>
                          <a:effectLst/>
                          <a:latin typeface="Aptos" panose="020B0004020202020204" pitchFamily="34" charset="0"/>
                        </a:rPr>
                        <a:t> KA, Benson SM. Non-</a:t>
                      </a:r>
                      <a:r>
                        <a:rPr lang="fr-CA" sz="1000" b="0" i="0" dirty="0" err="1">
                          <a:solidFill>
                            <a:srgbClr val="000000"/>
                          </a:solidFill>
                          <a:effectLst/>
                          <a:latin typeface="Aptos" panose="020B0004020202020204" pitchFamily="34" charset="0"/>
                        </a:rPr>
                        <a:t>occupational</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exposure</a:t>
                      </a:r>
                      <a:r>
                        <a:rPr lang="fr-CA" sz="1000" b="0" i="0" dirty="0">
                          <a:solidFill>
                            <a:srgbClr val="000000"/>
                          </a:solidFill>
                          <a:effectLst/>
                          <a:latin typeface="Aptos" panose="020B0004020202020204" pitchFamily="34" charset="0"/>
                        </a:rPr>
                        <a:t> to </a:t>
                      </a:r>
                      <a:r>
                        <a:rPr lang="fr-CA" sz="1000" b="0" i="0" dirty="0" err="1">
                          <a:solidFill>
                            <a:srgbClr val="000000"/>
                          </a:solidFill>
                          <a:effectLst/>
                          <a:latin typeface="Aptos" panose="020B0004020202020204" pitchFamily="34" charset="0"/>
                        </a:rPr>
                        <a:t>asbestos</a:t>
                      </a:r>
                      <a:r>
                        <a:rPr lang="fr-CA" sz="1000" b="0" i="0" dirty="0">
                          <a:solidFill>
                            <a:srgbClr val="000000"/>
                          </a:solidFill>
                          <a:effectLst/>
                          <a:latin typeface="Aptos" panose="020B0004020202020204" pitchFamily="34" charset="0"/>
                        </a:rPr>
                        <a:t> and </a:t>
                      </a:r>
                      <a:r>
                        <a:rPr lang="fr-CA" sz="1000" b="0" i="0" dirty="0" err="1">
                          <a:solidFill>
                            <a:srgbClr val="000000"/>
                          </a:solidFill>
                          <a:effectLst/>
                          <a:latin typeface="Aptos" panose="020B0004020202020204" pitchFamily="34" charset="0"/>
                        </a:rPr>
                        <a:t>risk</a:t>
                      </a:r>
                      <a:r>
                        <a:rPr lang="fr-CA" sz="1000" b="0" i="0" dirty="0">
                          <a:solidFill>
                            <a:srgbClr val="000000"/>
                          </a:solidFill>
                          <a:effectLst/>
                          <a:latin typeface="Aptos" panose="020B0004020202020204" pitchFamily="34" charset="0"/>
                        </a:rPr>
                        <a:t> of pleural </a:t>
                      </a:r>
                      <a:r>
                        <a:rPr lang="fr-CA" sz="1000" b="0" i="0" dirty="0" err="1">
                          <a:solidFill>
                            <a:srgbClr val="000000"/>
                          </a:solidFill>
                          <a:effectLst/>
                          <a:latin typeface="Aptos" panose="020B0004020202020204" pitchFamily="34" charset="0"/>
                        </a:rPr>
                        <a:t>mesothelioma</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review</a:t>
                      </a:r>
                      <a:r>
                        <a:rPr lang="fr-CA" sz="1000" b="0" i="0" dirty="0">
                          <a:solidFill>
                            <a:srgbClr val="000000"/>
                          </a:solidFill>
                          <a:effectLst/>
                          <a:latin typeface="Aptos" panose="020B0004020202020204" pitchFamily="34" charset="0"/>
                        </a:rPr>
                        <a:t> and </a:t>
                      </a:r>
                      <a:r>
                        <a:rPr lang="fr-CA" sz="1000" b="0" i="0" dirty="0" err="1">
                          <a:solidFill>
                            <a:srgbClr val="000000"/>
                          </a:solidFill>
                          <a:effectLst/>
                          <a:latin typeface="Aptos" panose="020B0004020202020204" pitchFamily="34" charset="0"/>
                        </a:rPr>
                        <a:t>meta-analysis</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Occup</a:t>
                      </a:r>
                      <a:r>
                        <a:rPr lang="fr-CA" sz="1000" b="0" i="0" dirty="0">
                          <a:solidFill>
                            <a:srgbClr val="000000"/>
                          </a:solidFill>
                          <a:effectLst/>
                          <a:latin typeface="Aptos" panose="020B0004020202020204" pitchFamily="34" charset="0"/>
                        </a:rPr>
                        <a:t> Environ Med [Internet]. 1 </a:t>
                      </a:r>
                      <a:r>
                        <a:rPr lang="fr-CA" sz="1000" b="0" i="0" dirty="0" err="1">
                          <a:solidFill>
                            <a:srgbClr val="000000"/>
                          </a:solidFill>
                          <a:effectLst/>
                          <a:latin typeface="Aptos" panose="020B0004020202020204" pitchFamily="34" charset="0"/>
                        </a:rPr>
                        <a:t>nov</a:t>
                      </a:r>
                      <a:r>
                        <a:rPr lang="fr-CA" sz="1000" b="0" i="0" dirty="0">
                          <a:solidFill>
                            <a:srgbClr val="000000"/>
                          </a:solidFill>
                          <a:effectLst/>
                          <a:latin typeface="Aptos" panose="020B0004020202020204" pitchFamily="34" charset="0"/>
                        </a:rPr>
                        <a:t> 2017;74(11):838. Disponible sur: http://oem.bmj.com/content/74/11/838.abstract </a:t>
                      </a:r>
                      <a:endParaRPr lang="fr-CA" sz="1000" b="0" i="0" dirty="0">
                        <a:solidFill>
                          <a:srgbClr val="000000"/>
                        </a:solidFill>
                        <a:effectLst/>
                        <a:latin typeface="Segoe UI" panose="020B0502040204020203" pitchFamily="34" charset="0"/>
                      </a:endParaRPr>
                    </a:p>
                    <a:p>
                      <a:pPr marL="228600" indent="-228600" algn="l" rtl="0" fontAlgn="base">
                        <a:buFont typeface="+mj-lt"/>
                        <a:buAutoNum type="arabicPeriod"/>
                      </a:pPr>
                      <a:r>
                        <a:rPr lang="fr-CA" sz="1000" b="0" i="0" dirty="0">
                          <a:solidFill>
                            <a:srgbClr val="000000"/>
                          </a:solidFill>
                          <a:effectLst/>
                          <a:latin typeface="Aptos" panose="020B0004020202020204" pitchFamily="34" charset="0"/>
                        </a:rPr>
                        <a:t>NSW Chief </a:t>
                      </a:r>
                      <a:r>
                        <a:rPr lang="fr-CA" sz="1000" b="0" i="0" dirty="0" err="1">
                          <a:solidFill>
                            <a:srgbClr val="000000"/>
                          </a:solidFill>
                          <a:effectLst/>
                          <a:latin typeface="Aptos" panose="020B0004020202020204" pitchFamily="34" charset="0"/>
                        </a:rPr>
                        <a:t>Scientist</a:t>
                      </a:r>
                      <a:r>
                        <a:rPr lang="fr-CA" sz="1000" b="0" i="0" dirty="0">
                          <a:solidFill>
                            <a:srgbClr val="000000"/>
                          </a:solidFill>
                          <a:effectLst/>
                          <a:latin typeface="Aptos" panose="020B0004020202020204" pitchFamily="34" charset="0"/>
                        </a:rPr>
                        <a:t> &amp; </a:t>
                      </a:r>
                      <a:r>
                        <a:rPr lang="fr-CA" sz="1000" b="0" i="0" dirty="0" err="1">
                          <a:solidFill>
                            <a:srgbClr val="000000"/>
                          </a:solidFill>
                          <a:effectLst/>
                          <a:latin typeface="Aptos" panose="020B0004020202020204" pitchFamily="34" charset="0"/>
                        </a:rPr>
                        <a:t>Engineer</a:t>
                      </a:r>
                      <a:r>
                        <a:rPr lang="fr-CA" sz="1000" b="0" i="0" dirty="0">
                          <a:solidFill>
                            <a:srgbClr val="000000"/>
                          </a:solidFill>
                          <a:effectLst/>
                          <a:latin typeface="Aptos" panose="020B0004020202020204" pitchFamily="34" charset="0"/>
                        </a:rPr>
                        <a:t>. Management of </a:t>
                      </a:r>
                      <a:r>
                        <a:rPr lang="fr-CA" sz="1000" b="0" i="0" dirty="0" err="1">
                          <a:solidFill>
                            <a:srgbClr val="000000"/>
                          </a:solidFill>
                          <a:effectLst/>
                          <a:latin typeface="Aptos" panose="020B0004020202020204" pitchFamily="34" charset="0"/>
                        </a:rPr>
                        <a:t>asbestos</a:t>
                      </a:r>
                      <a:r>
                        <a:rPr lang="fr-CA" sz="1000" b="0" i="0" dirty="0">
                          <a:solidFill>
                            <a:srgbClr val="000000"/>
                          </a:solidFill>
                          <a:effectLst/>
                          <a:latin typeface="Aptos" panose="020B0004020202020204" pitchFamily="34" charset="0"/>
                        </a:rPr>
                        <a:t> in </a:t>
                      </a:r>
                      <a:r>
                        <a:rPr lang="fr-CA" sz="1000" b="0" i="0" dirty="0" err="1">
                          <a:solidFill>
                            <a:srgbClr val="000000"/>
                          </a:solidFill>
                          <a:effectLst/>
                          <a:latin typeface="Aptos" panose="020B0004020202020204" pitchFamily="34" charset="0"/>
                        </a:rPr>
                        <a:t>recovered</a:t>
                      </a:r>
                      <a:r>
                        <a:rPr lang="fr-CA" sz="1000" b="0" i="0" dirty="0">
                          <a:solidFill>
                            <a:srgbClr val="000000"/>
                          </a:solidFill>
                          <a:effectLst/>
                          <a:latin typeface="Aptos" panose="020B0004020202020204" pitchFamily="34" charset="0"/>
                        </a:rPr>
                        <a:t> fines and </a:t>
                      </a:r>
                      <a:r>
                        <a:rPr lang="fr-CA" sz="1000" b="0" i="0" dirty="0" err="1">
                          <a:solidFill>
                            <a:srgbClr val="000000"/>
                          </a:solidFill>
                          <a:effectLst/>
                          <a:latin typeface="Aptos" panose="020B0004020202020204" pitchFamily="34" charset="0"/>
                        </a:rPr>
                        <a:t>recovered</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materials</a:t>
                      </a:r>
                      <a:r>
                        <a:rPr lang="fr-CA" sz="1000" b="0" i="0" dirty="0">
                          <a:solidFill>
                            <a:srgbClr val="000000"/>
                          </a:solidFill>
                          <a:effectLst/>
                          <a:latin typeface="Aptos" panose="020B0004020202020204" pitchFamily="34" charset="0"/>
                        </a:rPr>
                        <a:t> for </a:t>
                      </a:r>
                      <a:r>
                        <a:rPr lang="fr-CA" sz="1000" b="0" i="0" dirty="0" err="1">
                          <a:solidFill>
                            <a:srgbClr val="000000"/>
                          </a:solidFill>
                          <a:effectLst/>
                          <a:latin typeface="Aptos" panose="020B0004020202020204" pitchFamily="34" charset="0"/>
                        </a:rPr>
                        <a:t>beneficial</a:t>
                      </a:r>
                      <a:r>
                        <a:rPr lang="fr-CA" sz="1000" b="0" i="0" dirty="0">
                          <a:solidFill>
                            <a:srgbClr val="000000"/>
                          </a:solidFill>
                          <a:effectLst/>
                          <a:latin typeface="Aptos" panose="020B0004020202020204" pitchFamily="34" charset="0"/>
                        </a:rPr>
                        <a:t> </a:t>
                      </a:r>
                      <a:r>
                        <a:rPr lang="fr-CA" sz="1000" b="0" i="0" dirty="0" err="1">
                          <a:solidFill>
                            <a:srgbClr val="000000"/>
                          </a:solidFill>
                          <a:effectLst/>
                          <a:latin typeface="Aptos" panose="020B0004020202020204" pitchFamily="34" charset="0"/>
                        </a:rPr>
                        <a:t>reuse</a:t>
                      </a:r>
                      <a:r>
                        <a:rPr lang="fr-CA" sz="1000" b="0" i="0" dirty="0">
                          <a:solidFill>
                            <a:srgbClr val="000000"/>
                          </a:solidFill>
                          <a:effectLst/>
                          <a:latin typeface="Aptos" panose="020B0004020202020204" pitchFamily="34" charset="0"/>
                        </a:rPr>
                        <a:t> in NSW [Internet]. NSW </a:t>
                      </a:r>
                      <a:r>
                        <a:rPr lang="fr-CA" sz="1000" b="0" i="0" dirty="0" err="1">
                          <a:solidFill>
                            <a:srgbClr val="000000"/>
                          </a:solidFill>
                          <a:effectLst/>
                          <a:latin typeface="Aptos" panose="020B0004020202020204" pitchFamily="34" charset="0"/>
                        </a:rPr>
                        <a:t>Government</a:t>
                      </a:r>
                      <a:r>
                        <a:rPr lang="fr-CA" sz="1000" b="0" i="0" dirty="0">
                          <a:solidFill>
                            <a:srgbClr val="000000"/>
                          </a:solidFill>
                          <a:effectLst/>
                          <a:latin typeface="Aptos" panose="020B0004020202020204" pitchFamily="34" charset="0"/>
                        </a:rPr>
                        <a:t>; 2024 </a:t>
                      </a:r>
                      <a:r>
                        <a:rPr lang="fr-CA" sz="1000" b="0" i="0" dirty="0" err="1">
                          <a:solidFill>
                            <a:srgbClr val="000000"/>
                          </a:solidFill>
                          <a:effectLst/>
                          <a:latin typeface="Aptos" panose="020B0004020202020204" pitchFamily="34" charset="0"/>
                        </a:rPr>
                        <a:t>déc</a:t>
                      </a:r>
                      <a:r>
                        <a:rPr lang="fr-CA" sz="1000" b="0" i="0" dirty="0">
                          <a:solidFill>
                            <a:srgbClr val="000000"/>
                          </a:solidFill>
                          <a:effectLst/>
                          <a:latin typeface="Aptos" panose="020B0004020202020204" pitchFamily="34" charset="0"/>
                        </a:rPr>
                        <a:t> p. 106. Disponible sur: https://www.chiefscientist.nsw.gov.au/__data/assets/pdf_file/0018/1737/OCSE-Asbestos-Review-FINAL-PDF.pdf </a:t>
                      </a:r>
                      <a:endParaRPr lang="fr-CA" sz="1000" b="0" i="0" dirty="0">
                        <a:solidFill>
                          <a:srgbClr val="000000"/>
                        </a:solidFill>
                        <a:effectLst/>
                        <a:latin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070044"/>
                  </a:ext>
                </a:extLst>
              </a:tr>
            </a:tbl>
          </a:graphicData>
        </a:graphic>
      </p:graphicFrame>
    </p:spTree>
    <p:extLst>
      <p:ext uri="{BB962C8B-B14F-4D97-AF65-F5344CB8AC3E}">
        <p14:creationId xmlns:p14="http://schemas.microsoft.com/office/powerpoint/2010/main" val="17867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E9CC3E-14E3-6D51-F446-68A23AF4C28A}"/>
              </a:ext>
            </a:extLst>
          </p:cNvPr>
          <p:cNvSpPr>
            <a:spLocks noGrp="1"/>
          </p:cNvSpPr>
          <p:nvPr>
            <p:ph idx="1"/>
          </p:nvPr>
        </p:nvSpPr>
        <p:spPr/>
        <p:txBody>
          <a:bodyPr>
            <a:normAutofit fontScale="85000" lnSpcReduction="20000"/>
          </a:bodyPr>
          <a:lstStyle/>
          <a:p>
            <a:pPr marL="0" indent="0">
              <a:lnSpc>
                <a:spcPct val="120000"/>
              </a:lnSpc>
              <a:buNone/>
            </a:pPr>
            <a:r>
              <a:rPr lang="fr-CA" dirty="0">
                <a:solidFill>
                  <a:schemeClr val="tx2">
                    <a:lumMod val="50000"/>
                    <a:lumOff val="50000"/>
                  </a:schemeClr>
                </a:solidFill>
              </a:rPr>
              <a:t>Précision de la méthode pour chacune des questions</a:t>
            </a:r>
          </a:p>
          <a:p>
            <a:pPr>
              <a:lnSpc>
                <a:spcPct val="120000"/>
              </a:lnSpc>
            </a:pPr>
            <a:r>
              <a:rPr lang="fr-CA" dirty="0"/>
              <a:t>Identification des sources les plus probantes et les plus pertinentes</a:t>
            </a:r>
          </a:p>
          <a:p>
            <a:pPr lvl="1">
              <a:lnSpc>
                <a:spcPct val="120000"/>
              </a:lnSpc>
            </a:pPr>
            <a:r>
              <a:rPr lang="fr-CA" dirty="0"/>
              <a:t>Littérature scientifique à fort niveau de preuve ; OU publications grises d’organisations réputées en ciblant : Canada, Australie, États-Unis, France, Nouvelle-Zélande et Royaume-Uni</a:t>
            </a:r>
          </a:p>
          <a:p>
            <a:pPr lvl="1">
              <a:lnSpc>
                <a:spcPct val="120000"/>
              </a:lnSpc>
            </a:pPr>
            <a:r>
              <a:rPr lang="fr-CA" dirty="0"/>
              <a:t>2015-2025</a:t>
            </a:r>
          </a:p>
          <a:p>
            <a:pPr lvl="1">
              <a:lnSpc>
                <a:spcPct val="120000"/>
              </a:lnSpc>
            </a:pPr>
            <a:r>
              <a:rPr lang="fr-CA" dirty="0"/>
              <a:t>Rapport d’enquête du BAPE (2020)</a:t>
            </a:r>
          </a:p>
          <a:p>
            <a:pPr>
              <a:lnSpc>
                <a:spcPct val="120000"/>
              </a:lnSpc>
            </a:pPr>
            <a:r>
              <a:rPr lang="fr-CA" dirty="0"/>
              <a:t>Résumé et synthèse des contenus</a:t>
            </a:r>
          </a:p>
          <a:p>
            <a:pPr lvl="1">
              <a:lnSpc>
                <a:spcPct val="120000"/>
              </a:lnSpc>
            </a:pPr>
            <a:r>
              <a:rPr lang="fr-CA" dirty="0"/>
              <a:t>Lancement de requête(s) dans les bases de données spécialisées et dans Google Scholar</a:t>
            </a:r>
          </a:p>
          <a:p>
            <a:pPr lvl="1">
              <a:lnSpc>
                <a:spcPct val="120000"/>
              </a:lnSpc>
            </a:pPr>
            <a:r>
              <a:rPr lang="fr-CA" dirty="0"/>
              <a:t>Résumé de chacune des publications retenues</a:t>
            </a:r>
          </a:p>
          <a:p>
            <a:pPr lvl="1">
              <a:lnSpc>
                <a:spcPct val="120000"/>
              </a:lnSpc>
            </a:pPr>
            <a:r>
              <a:rPr lang="fr-CA" dirty="0"/>
              <a:t>Synthèse des contenus résumés rapportée sous « RÉPONSE »</a:t>
            </a:r>
          </a:p>
          <a:p>
            <a:pPr lvl="1">
              <a:lnSpc>
                <a:spcPct val="120000"/>
              </a:lnSpc>
            </a:pPr>
            <a:r>
              <a:rPr lang="fr-CA" dirty="0"/>
              <a:t>Validation de la méthode par des experts, membres du comité scientifique aviseur de l’ONA</a:t>
            </a:r>
          </a:p>
        </p:txBody>
      </p:sp>
      <p:sp>
        <p:nvSpPr>
          <p:cNvPr id="3" name="Espace réservé du numéro de diapositive 2">
            <a:extLst>
              <a:ext uri="{FF2B5EF4-FFF2-40B4-BE49-F238E27FC236}">
                <a16:creationId xmlns:a16="http://schemas.microsoft.com/office/drawing/2014/main" id="{B8098E6F-E028-306D-F4A9-6FB9B036A828}"/>
              </a:ext>
            </a:extLst>
          </p:cNvPr>
          <p:cNvSpPr>
            <a:spLocks noGrp="1"/>
          </p:cNvSpPr>
          <p:nvPr>
            <p:ph type="sldNum" sz="quarter" idx="12"/>
          </p:nvPr>
        </p:nvSpPr>
        <p:spPr/>
        <p:txBody>
          <a:bodyPr/>
          <a:lstStyle/>
          <a:p>
            <a:fld id="{3C45D93D-B4FF-4A6E-A7E0-18BB27CF6AFD}" type="slidenum">
              <a:rPr lang="fr-CA" smtClean="0"/>
              <a:pPr/>
              <a:t>13</a:t>
            </a:fld>
            <a:endParaRPr lang="fr-CA"/>
          </a:p>
        </p:txBody>
      </p:sp>
      <p:sp>
        <p:nvSpPr>
          <p:cNvPr id="4" name="Titre 3">
            <a:extLst>
              <a:ext uri="{FF2B5EF4-FFF2-40B4-BE49-F238E27FC236}">
                <a16:creationId xmlns:a16="http://schemas.microsoft.com/office/drawing/2014/main" id="{ABFF6D01-C1EE-C6FF-8A65-DA25469D5DA5}"/>
              </a:ext>
            </a:extLst>
          </p:cNvPr>
          <p:cNvSpPr>
            <a:spLocks noGrp="1"/>
          </p:cNvSpPr>
          <p:nvPr>
            <p:ph type="title"/>
          </p:nvPr>
        </p:nvSpPr>
        <p:spPr/>
        <p:txBody>
          <a:bodyPr>
            <a:normAutofit/>
          </a:bodyPr>
          <a:lstStyle/>
          <a:p>
            <a:r>
              <a:rPr lang="fr-CA" dirty="0"/>
              <a:t>5. </a:t>
            </a:r>
            <a:br>
              <a:rPr lang="fr-CA" dirty="0"/>
            </a:br>
            <a:r>
              <a:rPr lang="fr-CA" dirty="0"/>
              <a:t>méthode, valeurs et limites</a:t>
            </a:r>
            <a:br>
              <a:rPr lang="fr-CA" dirty="0"/>
            </a:br>
            <a:r>
              <a:rPr lang="fr-CA" b="0" dirty="0"/>
              <a:t>(1/2)</a:t>
            </a:r>
          </a:p>
        </p:txBody>
      </p:sp>
    </p:spTree>
    <p:extLst>
      <p:ext uri="{BB962C8B-B14F-4D97-AF65-F5344CB8AC3E}">
        <p14:creationId xmlns:p14="http://schemas.microsoft.com/office/powerpoint/2010/main" val="30498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E86CB-C7C4-98A6-27F4-8752D66C348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3BA0B31-60C3-9909-168D-65747436AE7C}"/>
              </a:ext>
            </a:extLst>
          </p:cNvPr>
          <p:cNvSpPr>
            <a:spLocks noGrp="1"/>
          </p:cNvSpPr>
          <p:nvPr>
            <p:ph type="title"/>
          </p:nvPr>
        </p:nvSpPr>
        <p:spPr/>
        <p:txBody>
          <a:bodyPr>
            <a:normAutofit/>
          </a:bodyPr>
          <a:lstStyle/>
          <a:p>
            <a:r>
              <a:rPr lang="fr-CA" dirty="0"/>
              <a:t>5. Méthode, valeurs et limites </a:t>
            </a:r>
            <a:r>
              <a:rPr lang="fr-CA" b="0" dirty="0"/>
              <a:t>(2/2)</a:t>
            </a:r>
          </a:p>
        </p:txBody>
      </p:sp>
      <p:sp>
        <p:nvSpPr>
          <p:cNvPr id="2" name="Espace réservé du contenu 1">
            <a:extLst>
              <a:ext uri="{FF2B5EF4-FFF2-40B4-BE49-F238E27FC236}">
                <a16:creationId xmlns:a16="http://schemas.microsoft.com/office/drawing/2014/main" id="{57823D51-8C6B-4769-89F3-FD4A9467C877}"/>
              </a:ext>
            </a:extLst>
          </p:cNvPr>
          <p:cNvSpPr>
            <a:spLocks noGrp="1"/>
          </p:cNvSpPr>
          <p:nvPr>
            <p:ph sz="half" idx="1"/>
          </p:nvPr>
        </p:nvSpPr>
        <p:spPr/>
        <p:txBody>
          <a:bodyPr>
            <a:normAutofit fontScale="92500" lnSpcReduction="20000"/>
          </a:bodyPr>
          <a:lstStyle/>
          <a:p>
            <a:r>
              <a:rPr lang="fr-CA" dirty="0"/>
              <a:t>Publications scientifiques ayant les plus forts niveaux de preuve (méta-analyses et revues systématiques)</a:t>
            </a:r>
          </a:p>
          <a:p>
            <a:r>
              <a:rPr lang="fr-CA" dirty="0"/>
              <a:t>Littérature grise provenant d’organisations réputées</a:t>
            </a:r>
          </a:p>
          <a:p>
            <a:r>
              <a:rPr lang="fr-CA" dirty="0"/>
              <a:t>Publications récentes</a:t>
            </a:r>
          </a:p>
          <a:p>
            <a:r>
              <a:rPr lang="fr-CA" dirty="0"/>
              <a:t>Plus de 45 publications consultées</a:t>
            </a:r>
          </a:p>
          <a:p>
            <a:r>
              <a:rPr lang="fr-CA" dirty="0"/>
              <a:t>Expression de fortes tendances qui font consensus malgré les faiblesses méthodologiques des écrits</a:t>
            </a:r>
          </a:p>
          <a:p>
            <a:r>
              <a:rPr lang="fr-CA" dirty="0"/>
              <a:t>Connaissances appropriées pour des individus ou des groupes intéressés au sujet</a:t>
            </a:r>
          </a:p>
        </p:txBody>
      </p:sp>
      <p:sp>
        <p:nvSpPr>
          <p:cNvPr id="5" name="Espace réservé du contenu 4">
            <a:extLst>
              <a:ext uri="{FF2B5EF4-FFF2-40B4-BE49-F238E27FC236}">
                <a16:creationId xmlns:a16="http://schemas.microsoft.com/office/drawing/2014/main" id="{8CCF685B-5F34-2AAE-66D8-064648209AB7}"/>
              </a:ext>
            </a:extLst>
          </p:cNvPr>
          <p:cNvSpPr>
            <a:spLocks noGrp="1"/>
          </p:cNvSpPr>
          <p:nvPr>
            <p:ph sz="half" idx="2"/>
          </p:nvPr>
        </p:nvSpPr>
        <p:spPr/>
        <p:txBody>
          <a:bodyPr>
            <a:normAutofit fontScale="92500" lnSpcReduction="10000"/>
          </a:bodyPr>
          <a:lstStyle/>
          <a:p>
            <a:r>
              <a:rPr lang="fr-CA" dirty="0"/>
              <a:t>Conclusions des méta-analyses et des revues systématiques reposant sur des publications de qualité moyenne à faible, seules recherches disponibles</a:t>
            </a:r>
          </a:p>
          <a:p>
            <a:r>
              <a:rPr lang="fr-CA" dirty="0"/>
              <a:t>Conclusions des organisations réputées appuyées sur des références souvent plus anciennes</a:t>
            </a:r>
          </a:p>
          <a:p>
            <a:r>
              <a:rPr lang="fr-CA" dirty="0"/>
              <a:t>Citation d’études descriptives dans les réponses car citées par les organisations réputées ou pour décrire la réalité québécoise</a:t>
            </a:r>
          </a:p>
          <a:p>
            <a:r>
              <a:rPr lang="fr-CA" dirty="0"/>
              <a:t>Contenu insuffisant pour des experts du domaine</a:t>
            </a:r>
          </a:p>
          <a:p>
            <a:endParaRPr lang="fr-CA" dirty="0"/>
          </a:p>
        </p:txBody>
      </p:sp>
      <p:sp>
        <p:nvSpPr>
          <p:cNvPr id="3" name="Espace réservé du numéro de diapositive 2">
            <a:extLst>
              <a:ext uri="{FF2B5EF4-FFF2-40B4-BE49-F238E27FC236}">
                <a16:creationId xmlns:a16="http://schemas.microsoft.com/office/drawing/2014/main" id="{7787861F-F029-9D5D-2584-9D9C25DF919E}"/>
              </a:ext>
            </a:extLst>
          </p:cNvPr>
          <p:cNvSpPr>
            <a:spLocks noGrp="1"/>
          </p:cNvSpPr>
          <p:nvPr>
            <p:ph type="sldNum" sz="quarter" idx="12"/>
          </p:nvPr>
        </p:nvSpPr>
        <p:spPr/>
        <p:txBody>
          <a:bodyPr/>
          <a:lstStyle/>
          <a:p>
            <a:fld id="{3C45D93D-B4FF-4A6E-A7E0-18BB27CF6AFD}" type="slidenum">
              <a:rPr lang="fr-CA" smtClean="0"/>
              <a:pPr/>
              <a:t>14</a:t>
            </a:fld>
            <a:endParaRPr lang="fr-CA"/>
          </a:p>
        </p:txBody>
      </p:sp>
      <p:sp>
        <p:nvSpPr>
          <p:cNvPr id="6" name="Espace réservé du texte 5">
            <a:extLst>
              <a:ext uri="{FF2B5EF4-FFF2-40B4-BE49-F238E27FC236}">
                <a16:creationId xmlns:a16="http://schemas.microsoft.com/office/drawing/2014/main" id="{9AEC7367-CF5C-F4FA-4147-4A03C8589C86}"/>
              </a:ext>
            </a:extLst>
          </p:cNvPr>
          <p:cNvSpPr>
            <a:spLocks noGrp="1"/>
          </p:cNvSpPr>
          <p:nvPr>
            <p:ph type="body" idx="13"/>
          </p:nvPr>
        </p:nvSpPr>
        <p:spPr/>
        <p:txBody>
          <a:bodyPr/>
          <a:lstStyle/>
          <a:p>
            <a:r>
              <a:rPr lang="fr-CA" dirty="0">
                <a:solidFill>
                  <a:schemeClr val="tx2">
                    <a:lumMod val="75000"/>
                    <a:lumOff val="25000"/>
                  </a:schemeClr>
                </a:solidFill>
              </a:rPr>
              <a:t>Valeurs</a:t>
            </a:r>
          </a:p>
        </p:txBody>
      </p:sp>
      <p:sp>
        <p:nvSpPr>
          <p:cNvPr id="7" name="Espace réservé du texte 6">
            <a:extLst>
              <a:ext uri="{FF2B5EF4-FFF2-40B4-BE49-F238E27FC236}">
                <a16:creationId xmlns:a16="http://schemas.microsoft.com/office/drawing/2014/main" id="{1E4044B9-D4B4-38F3-FEB6-540300433CD1}"/>
              </a:ext>
            </a:extLst>
          </p:cNvPr>
          <p:cNvSpPr>
            <a:spLocks noGrp="1"/>
          </p:cNvSpPr>
          <p:nvPr>
            <p:ph type="body" idx="14"/>
          </p:nvPr>
        </p:nvSpPr>
        <p:spPr/>
        <p:txBody>
          <a:bodyPr/>
          <a:lstStyle/>
          <a:p>
            <a:r>
              <a:rPr lang="fr-CA" dirty="0">
                <a:solidFill>
                  <a:schemeClr val="tx2">
                    <a:lumMod val="75000"/>
                    <a:lumOff val="25000"/>
                  </a:schemeClr>
                </a:solidFill>
              </a:rPr>
              <a:t>Limites</a:t>
            </a:r>
          </a:p>
        </p:txBody>
      </p:sp>
    </p:spTree>
    <p:extLst>
      <p:ext uri="{BB962C8B-B14F-4D97-AF65-F5344CB8AC3E}">
        <p14:creationId xmlns:p14="http://schemas.microsoft.com/office/powerpoint/2010/main" val="345976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60B33A7-F123-3BAE-1D16-46BACFA65B20}"/>
              </a:ext>
            </a:extLst>
          </p:cNvPr>
          <p:cNvSpPr>
            <a:spLocks noGrp="1"/>
          </p:cNvSpPr>
          <p:nvPr>
            <p:ph idx="1"/>
          </p:nvPr>
        </p:nvSpPr>
        <p:spPr/>
        <p:txBody>
          <a:bodyPr vert="horz" lIns="91440" tIns="45720" rIns="91440" bIns="45720" rtlCol="0" anchor="t">
            <a:normAutofit fontScale="85000" lnSpcReduction="10000"/>
          </a:bodyPr>
          <a:lstStyle/>
          <a:p>
            <a:pPr>
              <a:lnSpc>
                <a:spcPct val="110000"/>
              </a:lnSpc>
            </a:pPr>
            <a:r>
              <a:rPr lang="fr-CA" dirty="0"/>
              <a:t>Avancer dans l’identification des meilleures solutions</a:t>
            </a:r>
          </a:p>
          <a:p>
            <a:pPr marL="807720" lvl="1">
              <a:lnSpc>
                <a:spcPct val="110000"/>
              </a:lnSpc>
            </a:pPr>
            <a:r>
              <a:rPr lang="fr-CA" dirty="0"/>
              <a:t>Base solide sur laquelle appuyer les échanges entre partenaires </a:t>
            </a:r>
          </a:p>
          <a:p>
            <a:pPr marL="807720" lvl="1">
              <a:lnSpc>
                <a:spcPct val="110000"/>
              </a:lnSpc>
            </a:pPr>
            <a:r>
              <a:rPr lang="fr-CA" dirty="0"/>
              <a:t>Gain de temps</a:t>
            </a:r>
          </a:p>
          <a:p>
            <a:pPr marL="1252220" lvl="2">
              <a:lnSpc>
                <a:spcPct val="110000"/>
              </a:lnSpc>
            </a:pPr>
            <a:r>
              <a:rPr lang="fr-CA" dirty="0"/>
              <a:t>Ne pas refaire les débats sur ce qui fait consensus</a:t>
            </a:r>
          </a:p>
          <a:p>
            <a:pPr marL="1252220" lvl="2">
              <a:lnSpc>
                <a:spcPct val="110000"/>
              </a:lnSpc>
            </a:pPr>
            <a:r>
              <a:rPr lang="fr-CA" dirty="0"/>
              <a:t>Débattre plutôt sur ce qu’on peut en faire pour développer nos solutions</a:t>
            </a:r>
          </a:p>
          <a:p>
            <a:pPr marL="1252220" lvl="2">
              <a:lnSpc>
                <a:spcPct val="110000"/>
              </a:lnSpc>
            </a:pPr>
            <a:r>
              <a:rPr lang="fr-CA" dirty="0"/>
              <a:t>Ultimement : meilleure gestion et valorisation des résidus miniers amiantés tout en évitant d’accroître l’exposition aux fibres d’amiante</a:t>
            </a:r>
          </a:p>
          <a:p>
            <a:pPr>
              <a:lnSpc>
                <a:spcPct val="110000"/>
              </a:lnSpc>
            </a:pPr>
            <a:r>
              <a:rPr lang="fr-CA" dirty="0"/>
              <a:t>Bonifier ce que nous savons </a:t>
            </a:r>
          </a:p>
          <a:p>
            <a:pPr marL="807720" lvl="1">
              <a:lnSpc>
                <a:spcPct val="110000"/>
              </a:lnSpc>
            </a:pPr>
            <a:r>
              <a:rPr lang="fr-CA" dirty="0"/>
              <a:t>Capter les consensus permet d’identifier ce que </a:t>
            </a:r>
            <a:r>
              <a:rPr lang="fr-CA" i="1" dirty="0"/>
              <a:t>nous ne savons pas</a:t>
            </a:r>
            <a:r>
              <a:rPr lang="fr-CA" dirty="0"/>
              <a:t>, donc d’initier des projets de recherche pour combler les vides </a:t>
            </a:r>
          </a:p>
          <a:p>
            <a:pPr marL="807720" lvl="1">
              <a:lnSpc>
                <a:spcPct val="110000"/>
              </a:lnSpc>
            </a:pPr>
            <a:r>
              <a:rPr lang="fr-CA" dirty="0"/>
              <a:t>Fruit d’une 1</a:t>
            </a:r>
            <a:r>
              <a:rPr lang="fr-CA" baseline="30000" dirty="0"/>
              <a:t>re</a:t>
            </a:r>
            <a:r>
              <a:rPr lang="fr-CA" dirty="0"/>
              <a:t> série de questions, d’autres réponses viendront s’ajouter à partir des questions de la population ou de groupes </a:t>
            </a:r>
          </a:p>
          <a:p>
            <a:pPr marL="807720" lvl="1">
              <a:lnSpc>
                <a:spcPct val="110000"/>
              </a:lnSpc>
            </a:pPr>
            <a:r>
              <a:rPr lang="fr-CA" dirty="0"/>
              <a:t>Révision et bonifications des contenus prévue à un rythme régulier</a:t>
            </a:r>
          </a:p>
        </p:txBody>
      </p:sp>
      <p:sp>
        <p:nvSpPr>
          <p:cNvPr id="5" name="Espace réservé du numéro de diapositive 4">
            <a:extLst>
              <a:ext uri="{FF2B5EF4-FFF2-40B4-BE49-F238E27FC236}">
                <a16:creationId xmlns:a16="http://schemas.microsoft.com/office/drawing/2014/main" id="{0179FBB0-DC67-3E0E-600C-8FE5A93FAC7F}"/>
              </a:ext>
            </a:extLst>
          </p:cNvPr>
          <p:cNvSpPr>
            <a:spLocks noGrp="1"/>
          </p:cNvSpPr>
          <p:nvPr>
            <p:ph type="sldNum" sz="quarter" idx="12"/>
          </p:nvPr>
        </p:nvSpPr>
        <p:spPr/>
        <p:txBody>
          <a:bodyPr/>
          <a:lstStyle/>
          <a:p>
            <a:fld id="{3C45D93D-B4FF-4A6E-A7E0-18BB27CF6AFD}" type="slidenum">
              <a:rPr lang="fr-CA" smtClean="0"/>
              <a:pPr/>
              <a:t>15</a:t>
            </a:fld>
            <a:endParaRPr lang="fr-CA"/>
          </a:p>
        </p:txBody>
      </p:sp>
      <p:sp>
        <p:nvSpPr>
          <p:cNvPr id="8" name="Titre 7">
            <a:extLst>
              <a:ext uri="{FF2B5EF4-FFF2-40B4-BE49-F238E27FC236}">
                <a16:creationId xmlns:a16="http://schemas.microsoft.com/office/drawing/2014/main" id="{40FAC9FF-F557-C08D-7B38-25E19A367724}"/>
              </a:ext>
            </a:extLst>
          </p:cNvPr>
          <p:cNvSpPr>
            <a:spLocks noGrp="1"/>
          </p:cNvSpPr>
          <p:nvPr>
            <p:ph type="title"/>
          </p:nvPr>
        </p:nvSpPr>
        <p:spPr/>
        <p:txBody>
          <a:bodyPr/>
          <a:lstStyle/>
          <a:p>
            <a:r>
              <a:rPr lang="fr-CA" dirty="0"/>
              <a:t>6.</a:t>
            </a:r>
            <a:br>
              <a:rPr lang="fr-CA" dirty="0"/>
            </a:br>
            <a:r>
              <a:rPr lang="fr-CA" dirty="0"/>
              <a:t>Perspectives d’utilisation des savoirs</a:t>
            </a:r>
          </a:p>
        </p:txBody>
      </p:sp>
    </p:spTree>
    <p:extLst>
      <p:ext uri="{BB962C8B-B14F-4D97-AF65-F5344CB8AC3E}">
        <p14:creationId xmlns:p14="http://schemas.microsoft.com/office/powerpoint/2010/main" val="293439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500"/>
                                        <p:tgtEl>
                                          <p:spTgt spid="9">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fade">
                                      <p:cBhvr>
                                        <p:cTn id="28" dur="500"/>
                                        <p:tgtEl>
                                          <p:spTgt spid="9">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CC2AFB5-EFC2-F2E9-CB53-122F64E2C341}"/>
              </a:ext>
            </a:extLst>
          </p:cNvPr>
          <p:cNvSpPr>
            <a:spLocks noGrp="1"/>
          </p:cNvSpPr>
          <p:nvPr>
            <p:ph type="sldNum" sz="quarter" idx="12"/>
          </p:nvPr>
        </p:nvSpPr>
        <p:spPr/>
        <p:txBody>
          <a:bodyPr/>
          <a:lstStyle/>
          <a:p>
            <a:fld id="{3C45D93D-B4FF-4A6E-A7E0-18BB27CF6AFD}" type="slidenum">
              <a:rPr lang="fr-CA" smtClean="0"/>
              <a:pPr/>
              <a:t>16</a:t>
            </a:fld>
            <a:endParaRPr lang="fr-CA"/>
          </a:p>
        </p:txBody>
      </p:sp>
      <p:sp>
        <p:nvSpPr>
          <p:cNvPr id="5" name="Sous-titre 4">
            <a:extLst>
              <a:ext uri="{FF2B5EF4-FFF2-40B4-BE49-F238E27FC236}">
                <a16:creationId xmlns:a16="http://schemas.microsoft.com/office/drawing/2014/main" id="{3EC05106-36D2-B1B5-92B8-0C4DA00A1DDC}"/>
              </a:ext>
            </a:extLst>
          </p:cNvPr>
          <p:cNvSpPr>
            <a:spLocks noGrp="1"/>
          </p:cNvSpPr>
          <p:nvPr>
            <p:ph type="subTitle" idx="1"/>
          </p:nvPr>
        </p:nvSpPr>
        <p:spPr>
          <a:xfrm>
            <a:off x="1500324" y="4094923"/>
            <a:ext cx="9682025" cy="517801"/>
          </a:xfrm>
        </p:spPr>
        <p:txBody>
          <a:bodyPr>
            <a:normAutofit fontScale="77500" lnSpcReduction="20000"/>
          </a:bodyPr>
          <a:lstStyle/>
          <a:p>
            <a:r>
              <a:rPr lang="fr-CA" dirty="0"/>
              <a:t>7. Questions, commentaires ou besoin d’informations additionnelles ?</a:t>
            </a:r>
          </a:p>
        </p:txBody>
      </p:sp>
    </p:spTree>
    <p:extLst>
      <p:ext uri="{BB962C8B-B14F-4D97-AF65-F5344CB8AC3E}">
        <p14:creationId xmlns:p14="http://schemas.microsoft.com/office/powerpoint/2010/main" val="383045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B88151C-5415-B0ED-5835-023B7C6A99CB}"/>
              </a:ext>
            </a:extLst>
          </p:cNvPr>
          <p:cNvSpPr>
            <a:spLocks noGrp="1"/>
          </p:cNvSpPr>
          <p:nvPr>
            <p:ph type="title"/>
          </p:nvPr>
        </p:nvSpPr>
        <p:spPr/>
        <p:txBody>
          <a:bodyPr/>
          <a:lstStyle/>
          <a:p>
            <a:r>
              <a:rPr lang="fr-CA" dirty="0"/>
              <a:t>Références consultées (août 2025) </a:t>
            </a:r>
            <a:r>
              <a:rPr lang="fr-CA" b="0" dirty="0"/>
              <a:t>1/2</a:t>
            </a:r>
          </a:p>
        </p:txBody>
      </p:sp>
      <p:sp>
        <p:nvSpPr>
          <p:cNvPr id="2" name="Espace réservé du numéro de diapositive 1">
            <a:extLst>
              <a:ext uri="{FF2B5EF4-FFF2-40B4-BE49-F238E27FC236}">
                <a16:creationId xmlns:a16="http://schemas.microsoft.com/office/drawing/2014/main" id="{C618035E-CD9D-CA50-48B1-086C142ECBC5}"/>
              </a:ext>
            </a:extLst>
          </p:cNvPr>
          <p:cNvSpPr>
            <a:spLocks noGrp="1"/>
          </p:cNvSpPr>
          <p:nvPr>
            <p:ph type="sldNum" sz="quarter" idx="12"/>
          </p:nvPr>
        </p:nvSpPr>
        <p:spPr/>
        <p:txBody>
          <a:bodyPr/>
          <a:lstStyle/>
          <a:p>
            <a:fld id="{3C45D93D-B4FF-4A6E-A7E0-18BB27CF6AFD}" type="slidenum">
              <a:rPr lang="fr-CA" smtClean="0"/>
              <a:pPr/>
              <a:t>17</a:t>
            </a:fld>
            <a:endParaRPr lang="fr-CA"/>
          </a:p>
        </p:txBody>
      </p:sp>
      <p:sp>
        <p:nvSpPr>
          <p:cNvPr id="7" name="ZoneTexte 6">
            <a:extLst>
              <a:ext uri="{FF2B5EF4-FFF2-40B4-BE49-F238E27FC236}">
                <a16:creationId xmlns:a16="http://schemas.microsoft.com/office/drawing/2014/main" id="{64351E86-304B-B791-03FA-A906EB39E7D6}"/>
              </a:ext>
            </a:extLst>
          </p:cNvPr>
          <p:cNvSpPr txBox="1"/>
          <p:nvPr/>
        </p:nvSpPr>
        <p:spPr>
          <a:xfrm>
            <a:off x="0" y="1014641"/>
            <a:ext cx="12192000" cy="5909310"/>
          </a:xfrm>
          <a:prstGeom prst="rect">
            <a:avLst/>
          </a:prstGeom>
          <a:noFill/>
        </p:spPr>
        <p:txBody>
          <a:bodyPr wrap="square">
            <a:spAutoFit/>
          </a:bodyPr>
          <a:lstStyle/>
          <a:p>
            <a:pPr algn="l" rtl="0" fontAlgn="base">
              <a:buNone/>
            </a:pPr>
            <a:r>
              <a:rPr lang="fr-CA" sz="900" b="0" i="0" dirty="0">
                <a:solidFill>
                  <a:srgbClr val="000000"/>
                </a:solidFill>
                <a:effectLst/>
              </a:rPr>
              <a:t>1. Bureau d’audiences publiques sur l’environnement (BAPE). L’état des lieux et la gestion de l’amiante et des résidus miniers amiantés [Internet]. Gouvernement du Québec; 2020 p. 343. Report No.: 351. Disponible sur: https://www.bape.gouv.qc.ca/fr/dossiers/etat-des-lieux-et-gestion-de-l-amiante-et-residus-miniers-amiantes/ </a:t>
            </a:r>
          </a:p>
          <a:p>
            <a:pPr algn="l" rtl="0" fontAlgn="base">
              <a:buNone/>
            </a:pPr>
            <a:r>
              <a:rPr lang="fr-CA" sz="900" b="0" i="0" dirty="0">
                <a:solidFill>
                  <a:srgbClr val="000000"/>
                </a:solidFill>
                <a:effectLst/>
              </a:rPr>
              <a:t>2. ANSES - Agence nationale de sécurité sanitaire de l’alimentation, de l’environnement et du travail. L’amiante : un sujet toujours d’actualité [Internet]. 2024 [cité 23 </a:t>
            </a:r>
            <a:r>
              <a:rPr lang="fr-CA" sz="900" b="0" i="0" dirty="0" err="1">
                <a:solidFill>
                  <a:srgbClr val="000000"/>
                </a:solidFill>
                <a:effectLst/>
              </a:rPr>
              <a:t>juill</a:t>
            </a:r>
            <a:r>
              <a:rPr lang="fr-CA" sz="900" b="0" i="0" dirty="0">
                <a:solidFill>
                  <a:srgbClr val="000000"/>
                </a:solidFill>
                <a:effectLst/>
              </a:rPr>
              <a:t> 2025]. Disponible sur: https://www.anses.fr/fr/content/lamiante-sujet-toujours-dactualite </a:t>
            </a:r>
          </a:p>
          <a:p>
            <a:pPr algn="l" rtl="0" fontAlgn="base">
              <a:buNone/>
            </a:pPr>
            <a:r>
              <a:rPr lang="fr-CA" sz="900" b="0" i="0" dirty="0">
                <a:solidFill>
                  <a:srgbClr val="000000"/>
                </a:solidFill>
                <a:effectLst/>
              </a:rPr>
              <a:t>3. Frank AL, Dodson RF, Williams MG. </a:t>
            </a:r>
            <a:r>
              <a:rPr lang="fr-CA" sz="900" b="0" i="0" dirty="0" err="1">
                <a:solidFill>
                  <a:srgbClr val="000000"/>
                </a:solidFill>
                <a:effectLst/>
              </a:rPr>
              <a:t>Carcinogenic</a:t>
            </a:r>
            <a:r>
              <a:rPr lang="fr-CA" sz="900" b="0" i="0" dirty="0">
                <a:solidFill>
                  <a:srgbClr val="000000"/>
                </a:solidFill>
                <a:effectLst/>
              </a:rPr>
              <a:t> implications of the </a:t>
            </a:r>
            <a:r>
              <a:rPr lang="fr-CA" sz="900" b="0" i="0" dirty="0" err="1">
                <a:solidFill>
                  <a:srgbClr val="000000"/>
                </a:solidFill>
                <a:effectLst/>
              </a:rPr>
              <a:t>lack</a:t>
            </a:r>
            <a:r>
              <a:rPr lang="fr-CA" sz="900" b="0" i="0" dirty="0">
                <a:solidFill>
                  <a:srgbClr val="000000"/>
                </a:solidFill>
                <a:effectLst/>
              </a:rPr>
              <a:t> of </a:t>
            </a:r>
            <a:r>
              <a:rPr lang="fr-CA" sz="900" b="0" i="0" dirty="0" err="1">
                <a:solidFill>
                  <a:srgbClr val="000000"/>
                </a:solidFill>
                <a:effectLst/>
              </a:rPr>
              <a:t>tremolite</a:t>
            </a:r>
            <a:r>
              <a:rPr lang="fr-CA" sz="900" b="0" i="0" dirty="0">
                <a:solidFill>
                  <a:srgbClr val="000000"/>
                </a:solidFill>
                <a:effectLst/>
              </a:rPr>
              <a:t> in UICC </a:t>
            </a:r>
            <a:r>
              <a:rPr lang="fr-CA" sz="900" b="0" i="0" dirty="0" err="1">
                <a:solidFill>
                  <a:srgbClr val="000000"/>
                </a:solidFill>
                <a:effectLst/>
              </a:rPr>
              <a:t>reference</a:t>
            </a:r>
            <a:r>
              <a:rPr lang="fr-CA" sz="900" b="0" i="0" dirty="0">
                <a:solidFill>
                  <a:srgbClr val="000000"/>
                </a:solidFill>
                <a:effectLst/>
              </a:rPr>
              <a:t> chrysotile. American Journal of </a:t>
            </a:r>
            <a:r>
              <a:rPr lang="fr-CA" sz="900" b="0" i="0" dirty="0" err="1">
                <a:solidFill>
                  <a:srgbClr val="000000"/>
                </a:solidFill>
                <a:effectLst/>
              </a:rPr>
              <a:t>Industrial</a:t>
            </a:r>
            <a:r>
              <a:rPr lang="fr-CA" sz="900" b="0" i="0" dirty="0">
                <a:solidFill>
                  <a:srgbClr val="000000"/>
                </a:solidFill>
                <a:effectLst/>
              </a:rPr>
              <a:t> </a:t>
            </a:r>
            <a:r>
              <a:rPr lang="fr-CA" sz="900" b="0" i="0" dirty="0" err="1">
                <a:solidFill>
                  <a:srgbClr val="000000"/>
                </a:solidFill>
                <a:effectLst/>
              </a:rPr>
              <a:t>Medicine</a:t>
            </a:r>
            <a:r>
              <a:rPr lang="fr-CA" sz="900" b="0" i="0" dirty="0">
                <a:solidFill>
                  <a:srgbClr val="000000"/>
                </a:solidFill>
                <a:effectLst/>
              </a:rPr>
              <a:t> [Internet]. 1998 [cité 22 </a:t>
            </a:r>
            <a:r>
              <a:rPr lang="fr-CA" sz="900" b="0" i="0" dirty="0" err="1">
                <a:solidFill>
                  <a:srgbClr val="000000"/>
                </a:solidFill>
                <a:effectLst/>
              </a:rPr>
              <a:t>juill</a:t>
            </a:r>
            <a:r>
              <a:rPr lang="fr-CA" sz="900" b="0" i="0" dirty="0">
                <a:solidFill>
                  <a:srgbClr val="000000"/>
                </a:solidFill>
                <a:effectLst/>
              </a:rPr>
              <a:t> 2025];34(4):314‑7. Disponible sur: https://onlinelibrary.wiley.com/doi/abs/10.1002/%28SICI%291097-0274%28199810%2934%3A4%3C314%3A%3AAID-AJIM3%3E3.0.CO%3B2-S </a:t>
            </a:r>
          </a:p>
          <a:p>
            <a:pPr algn="l" rtl="0" fontAlgn="base">
              <a:buNone/>
            </a:pPr>
            <a:r>
              <a:rPr lang="fr-CA" sz="900" b="0" i="0" dirty="0">
                <a:solidFill>
                  <a:srgbClr val="000000"/>
                </a:solidFill>
                <a:effectLst/>
              </a:rPr>
              <a:t>4. William-Jones A, Normand C, Clark J, </a:t>
            </a:r>
            <a:r>
              <a:rPr lang="fr-CA" sz="900" b="0" i="0" dirty="0" err="1">
                <a:solidFill>
                  <a:srgbClr val="000000"/>
                </a:solidFill>
                <a:effectLst/>
              </a:rPr>
              <a:t>Vali</a:t>
            </a:r>
            <a:r>
              <a:rPr lang="fr-CA" sz="900" b="0" i="0" dirty="0">
                <a:solidFill>
                  <a:srgbClr val="000000"/>
                </a:solidFill>
                <a:effectLst/>
              </a:rPr>
              <a:t> H, Martin R, Dufresne A, et al. Controls of amphibole formation in chrysotile </a:t>
            </a:r>
            <a:r>
              <a:rPr lang="fr-CA" sz="900" b="0" i="0" dirty="0" err="1">
                <a:solidFill>
                  <a:srgbClr val="000000"/>
                </a:solidFill>
                <a:effectLst/>
              </a:rPr>
              <a:t>deposits</a:t>
            </a:r>
            <a:r>
              <a:rPr lang="fr-CA" sz="900" b="0" i="0" dirty="0">
                <a:solidFill>
                  <a:srgbClr val="000000"/>
                </a:solidFill>
                <a:effectLst/>
              </a:rPr>
              <a:t>: </a:t>
            </a:r>
            <a:r>
              <a:rPr lang="fr-CA" sz="900" b="0" i="0" dirty="0" err="1">
                <a:solidFill>
                  <a:srgbClr val="000000"/>
                </a:solidFill>
                <a:effectLst/>
              </a:rPr>
              <a:t>Evidence</a:t>
            </a:r>
            <a:r>
              <a:rPr lang="fr-CA" sz="900" b="0" i="0" dirty="0">
                <a:solidFill>
                  <a:srgbClr val="000000"/>
                </a:solidFill>
                <a:effectLst/>
              </a:rPr>
              <a:t> </a:t>
            </a:r>
            <a:r>
              <a:rPr lang="fr-CA" sz="900" b="0" i="0" dirty="0" err="1">
                <a:solidFill>
                  <a:srgbClr val="000000"/>
                </a:solidFill>
                <a:effectLst/>
              </a:rPr>
              <a:t>from</a:t>
            </a:r>
            <a:r>
              <a:rPr lang="fr-CA" sz="900" b="0" i="0" dirty="0">
                <a:solidFill>
                  <a:srgbClr val="000000"/>
                </a:solidFill>
                <a:effectLst/>
              </a:rPr>
              <a:t> the Jeffrey Mine, Asbestos, </a:t>
            </a:r>
            <a:r>
              <a:rPr lang="fr-CA" sz="900" b="0" i="0" dirty="0" err="1">
                <a:solidFill>
                  <a:srgbClr val="000000"/>
                </a:solidFill>
                <a:effectLst/>
              </a:rPr>
              <a:t>Quebec</a:t>
            </a:r>
            <a:r>
              <a:rPr lang="fr-CA" sz="900" b="0" i="0" dirty="0">
                <a:solidFill>
                  <a:srgbClr val="000000"/>
                </a:solidFill>
                <a:effectLst/>
              </a:rPr>
              <a:t>. Canadian </a:t>
            </a:r>
            <a:r>
              <a:rPr lang="fr-CA" sz="900" b="0" i="0" dirty="0" err="1">
                <a:solidFill>
                  <a:srgbClr val="000000"/>
                </a:solidFill>
                <a:effectLst/>
              </a:rPr>
              <a:t>Mineralogist</a:t>
            </a:r>
            <a:r>
              <a:rPr lang="fr-CA" sz="900" b="0" i="0" dirty="0">
                <a:solidFill>
                  <a:srgbClr val="000000"/>
                </a:solidFill>
                <a:effectLst/>
              </a:rPr>
              <a:t> [Internet]. 2021 [cité 22 </a:t>
            </a:r>
            <a:r>
              <a:rPr lang="fr-CA" sz="900" b="0" i="0" dirty="0" err="1">
                <a:solidFill>
                  <a:srgbClr val="000000"/>
                </a:solidFill>
                <a:effectLst/>
              </a:rPr>
              <a:t>juill</a:t>
            </a:r>
            <a:r>
              <a:rPr lang="fr-CA" sz="900" b="0" i="0" dirty="0">
                <a:solidFill>
                  <a:srgbClr val="000000"/>
                </a:solidFill>
                <a:effectLst/>
              </a:rPr>
              <a:t> 2025];5:89‑104. Disponible sur: https://hero.epa.gov/hero/index.cfm/reference/details/reference_id/3086995 </a:t>
            </a:r>
          </a:p>
          <a:p>
            <a:pPr algn="l" rtl="0" fontAlgn="base">
              <a:buNone/>
            </a:pPr>
            <a:r>
              <a:rPr lang="fr-CA" sz="900" b="0" i="0" dirty="0">
                <a:solidFill>
                  <a:srgbClr val="000000"/>
                </a:solidFill>
                <a:effectLst/>
              </a:rPr>
              <a:t>5. Y. Thibault, </a:t>
            </a:r>
            <a:r>
              <a:rPr lang="fr-CA" sz="900" b="0" i="0" dirty="0" err="1">
                <a:solidFill>
                  <a:srgbClr val="000000"/>
                </a:solidFill>
                <a:effectLst/>
              </a:rPr>
              <a:t>CanmetMINES</a:t>
            </a:r>
            <a:r>
              <a:rPr lang="fr-CA" sz="900" b="0" i="0" dirty="0">
                <a:solidFill>
                  <a:srgbClr val="000000"/>
                </a:solidFill>
                <a:effectLst/>
              </a:rPr>
              <a:t>. Caractérisation minéralogique d’échantillons de surface de résidus miniers produits par l’extraction du chrysotile dans la région de Thetford Mines (Québec). Ressources naturelles Canada; 2011 </a:t>
            </a:r>
            <a:r>
              <a:rPr lang="fr-CA" sz="900" b="0" i="0" dirty="0" err="1">
                <a:solidFill>
                  <a:srgbClr val="000000"/>
                </a:solidFill>
                <a:effectLst/>
              </a:rPr>
              <a:t>déc</a:t>
            </a:r>
            <a:r>
              <a:rPr lang="fr-CA" sz="900" b="0" i="0" dirty="0">
                <a:solidFill>
                  <a:srgbClr val="000000"/>
                </a:solidFill>
                <a:effectLst/>
              </a:rPr>
              <a:t> p. 86. Report No.: LMSM no P-000050.001.  </a:t>
            </a:r>
          </a:p>
          <a:p>
            <a:pPr algn="l" rtl="0" fontAlgn="base">
              <a:buNone/>
            </a:pPr>
            <a:r>
              <a:rPr lang="fr-CA" sz="900" b="0" i="0" dirty="0">
                <a:solidFill>
                  <a:srgbClr val="000000"/>
                </a:solidFill>
                <a:effectLst/>
              </a:rPr>
              <a:t>6. Santos C, </a:t>
            </a:r>
            <a:r>
              <a:rPr lang="fr-CA" sz="900" b="0" i="0" dirty="0" err="1">
                <a:solidFill>
                  <a:srgbClr val="000000"/>
                </a:solidFill>
                <a:effectLst/>
              </a:rPr>
              <a:t>Dixe</a:t>
            </a:r>
            <a:r>
              <a:rPr lang="fr-CA" sz="900" b="0" i="0" dirty="0">
                <a:solidFill>
                  <a:srgbClr val="000000"/>
                </a:solidFill>
                <a:effectLst/>
              </a:rPr>
              <a:t> M dos A, </a:t>
            </a:r>
            <a:r>
              <a:rPr lang="fr-CA" sz="900" b="0" i="0" dirty="0" err="1">
                <a:solidFill>
                  <a:srgbClr val="000000"/>
                </a:solidFill>
                <a:effectLst/>
              </a:rPr>
              <a:t>Sacadura-Leite</a:t>
            </a:r>
            <a:r>
              <a:rPr lang="fr-CA" sz="900" b="0" i="0" dirty="0">
                <a:solidFill>
                  <a:srgbClr val="000000"/>
                </a:solidFill>
                <a:effectLst/>
              </a:rPr>
              <a:t> E, </a:t>
            </a:r>
            <a:r>
              <a:rPr lang="fr-CA" sz="900" b="0" i="0" dirty="0" err="1">
                <a:solidFill>
                  <a:srgbClr val="000000"/>
                </a:solidFill>
                <a:effectLst/>
              </a:rPr>
              <a:t>Astoul</a:t>
            </a:r>
            <a:r>
              <a:rPr lang="fr-CA" sz="900" b="0" i="0" dirty="0">
                <a:solidFill>
                  <a:srgbClr val="000000"/>
                </a:solidFill>
                <a:effectLst/>
              </a:rPr>
              <a:t> P, Sousa-Uva A. Asbestos </a:t>
            </a:r>
            <a:r>
              <a:rPr lang="fr-CA" sz="900" b="0" i="0" dirty="0" err="1">
                <a:solidFill>
                  <a:srgbClr val="000000"/>
                </a:solidFill>
                <a:effectLst/>
              </a:rPr>
              <a:t>Exposure</a:t>
            </a:r>
            <a:r>
              <a:rPr lang="fr-CA" sz="900" b="0" i="0" dirty="0">
                <a:solidFill>
                  <a:srgbClr val="000000"/>
                </a:solidFill>
                <a:effectLst/>
              </a:rPr>
              <a:t> and </a:t>
            </a:r>
            <a:r>
              <a:rPr lang="fr-CA" sz="900" b="0" i="0" dirty="0" err="1">
                <a:solidFill>
                  <a:srgbClr val="000000"/>
                </a:solidFill>
                <a:effectLst/>
              </a:rPr>
              <a:t>Malignant</a:t>
            </a:r>
            <a:r>
              <a:rPr lang="fr-CA" sz="900" b="0" i="0" dirty="0">
                <a:solidFill>
                  <a:srgbClr val="000000"/>
                </a:solidFill>
                <a:effectLst/>
              </a:rPr>
              <a:t> Pleural </a:t>
            </a:r>
            <a:r>
              <a:rPr lang="fr-CA" sz="900" b="0" i="0" dirty="0" err="1">
                <a:solidFill>
                  <a:srgbClr val="000000"/>
                </a:solidFill>
                <a:effectLst/>
              </a:rPr>
              <a:t>Mesothelioma</a:t>
            </a:r>
            <a:r>
              <a:rPr lang="fr-CA" sz="900" b="0" i="0" dirty="0">
                <a:solidFill>
                  <a:srgbClr val="000000"/>
                </a:solidFill>
                <a:effectLst/>
              </a:rPr>
              <a:t>: A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of </a:t>
            </a:r>
            <a:r>
              <a:rPr lang="fr-CA" sz="900" b="0" i="0" dirty="0" err="1">
                <a:solidFill>
                  <a:srgbClr val="000000"/>
                </a:solidFill>
                <a:effectLst/>
              </a:rPr>
              <a:t>Literature</a:t>
            </a:r>
            <a:r>
              <a:rPr lang="fr-CA" sz="900" b="0" i="0" dirty="0">
                <a:solidFill>
                  <a:srgbClr val="000000"/>
                </a:solidFill>
                <a:effectLst/>
              </a:rPr>
              <a:t>. </a:t>
            </a:r>
            <a:r>
              <a:rPr lang="fr-CA" sz="900" b="0" i="0" dirty="0" err="1">
                <a:solidFill>
                  <a:srgbClr val="000000"/>
                </a:solidFill>
                <a:effectLst/>
              </a:rPr>
              <a:t>Portuguese</a:t>
            </a:r>
            <a:r>
              <a:rPr lang="fr-CA" sz="900" b="0" i="0" dirty="0">
                <a:solidFill>
                  <a:srgbClr val="000000"/>
                </a:solidFill>
                <a:effectLst/>
              </a:rPr>
              <a:t> Journal of Public </a:t>
            </a:r>
            <a:r>
              <a:rPr lang="fr-CA" sz="900" b="0" i="0" dirty="0" err="1">
                <a:solidFill>
                  <a:srgbClr val="000000"/>
                </a:solidFill>
                <a:effectLst/>
              </a:rPr>
              <a:t>Health</a:t>
            </a:r>
            <a:r>
              <a:rPr lang="fr-CA" sz="900" b="0" i="0" dirty="0">
                <a:solidFill>
                  <a:srgbClr val="000000"/>
                </a:solidFill>
                <a:effectLst/>
              </a:rPr>
              <a:t> [Internet]. 2023;40(3):188‑202. Disponible sur: https://doi.org/10.1159/000527971 </a:t>
            </a:r>
          </a:p>
          <a:p>
            <a:pPr algn="l" rtl="0" fontAlgn="base">
              <a:buNone/>
            </a:pPr>
            <a:r>
              <a:rPr lang="fr-CA" sz="900" b="0" i="0" dirty="0">
                <a:solidFill>
                  <a:srgbClr val="000000"/>
                </a:solidFill>
                <a:effectLst/>
              </a:rPr>
              <a:t>7. National Cancer Institute (NCI). Asbestos </a:t>
            </a:r>
            <a:r>
              <a:rPr lang="fr-CA" sz="900" b="0" i="0" dirty="0" err="1">
                <a:solidFill>
                  <a:srgbClr val="000000"/>
                </a:solidFill>
                <a:effectLst/>
              </a:rPr>
              <a:t>Exposure</a:t>
            </a:r>
            <a:r>
              <a:rPr lang="fr-CA" sz="900" b="0" i="0" dirty="0">
                <a:solidFill>
                  <a:srgbClr val="000000"/>
                </a:solidFill>
                <a:effectLst/>
              </a:rPr>
              <a:t> and Cancer Risk Fact </a:t>
            </a:r>
            <a:r>
              <a:rPr lang="fr-CA" sz="900" b="0" i="0" dirty="0" err="1">
                <a:solidFill>
                  <a:srgbClr val="000000"/>
                </a:solidFill>
                <a:effectLst/>
              </a:rPr>
              <a:t>Sheet</a:t>
            </a:r>
            <a:r>
              <a:rPr lang="fr-CA" sz="900" b="0" i="0" dirty="0">
                <a:solidFill>
                  <a:srgbClr val="000000"/>
                </a:solidFill>
                <a:effectLst/>
              </a:rPr>
              <a:t> - NCI [Internet]. 2024 [cité 17 </a:t>
            </a:r>
            <a:r>
              <a:rPr lang="fr-CA" sz="900" b="0" i="0" dirty="0" err="1">
                <a:solidFill>
                  <a:srgbClr val="000000"/>
                </a:solidFill>
                <a:effectLst/>
              </a:rPr>
              <a:t>juill</a:t>
            </a:r>
            <a:r>
              <a:rPr lang="fr-CA" sz="900" b="0" i="0" dirty="0">
                <a:solidFill>
                  <a:srgbClr val="000000"/>
                </a:solidFill>
                <a:effectLst/>
              </a:rPr>
              <a:t> 2025]. Disponible sur: https://www.cancer.gov/about-cancer/causes-prevention/risk/substances/asbestos/asbestos-fact-sheet </a:t>
            </a:r>
          </a:p>
          <a:p>
            <a:pPr algn="l" rtl="0" fontAlgn="base">
              <a:buNone/>
            </a:pPr>
            <a:r>
              <a:rPr lang="fr-CA" sz="900" b="0" i="0" dirty="0">
                <a:solidFill>
                  <a:srgbClr val="000000"/>
                </a:solidFill>
                <a:effectLst/>
              </a:rPr>
              <a:t>8. Gouvernement du Canada. Loi canadienne sur la protection de l’environnement (1999) [Internet]. L.C. 1999, ch. 33 p. 309. Disponible sur: https://laws-lois.justice.gc.ca/PDF/C-15.31.pdf </a:t>
            </a:r>
          </a:p>
          <a:p>
            <a:pPr algn="l" rtl="0" fontAlgn="base">
              <a:buNone/>
            </a:pPr>
            <a:r>
              <a:rPr lang="fr-CA" sz="900" b="0" i="0" dirty="0">
                <a:solidFill>
                  <a:srgbClr val="000000"/>
                </a:solidFill>
                <a:effectLst/>
              </a:rPr>
              <a:t>9. </a:t>
            </a:r>
            <a:r>
              <a:rPr lang="fr-CA" sz="900" b="0" i="0" dirty="0" err="1">
                <a:solidFill>
                  <a:srgbClr val="000000"/>
                </a:solidFill>
                <a:effectLst/>
              </a:rPr>
              <a:t>Darnton</a:t>
            </a:r>
            <a:r>
              <a:rPr lang="fr-CA" sz="900" b="0" i="0" dirty="0">
                <a:solidFill>
                  <a:srgbClr val="000000"/>
                </a:solidFill>
                <a:effectLst/>
              </a:rPr>
              <a:t> L. Quantitative </a:t>
            </a:r>
            <a:r>
              <a:rPr lang="fr-CA" sz="900" b="0" i="0" dirty="0" err="1">
                <a:solidFill>
                  <a:srgbClr val="000000"/>
                </a:solidFill>
                <a:effectLst/>
              </a:rPr>
              <a:t>assessment</a:t>
            </a:r>
            <a:r>
              <a:rPr lang="fr-CA" sz="900" b="0" i="0" dirty="0">
                <a:solidFill>
                  <a:srgbClr val="000000"/>
                </a:solidFill>
                <a:effectLst/>
              </a:rPr>
              <a:t> of </a:t>
            </a:r>
            <a:r>
              <a:rPr lang="fr-CA" sz="900" b="0" i="0" dirty="0" err="1">
                <a:solidFill>
                  <a:srgbClr val="000000"/>
                </a:solidFill>
                <a:effectLst/>
              </a:rPr>
              <a:t>mesothelioma</a:t>
            </a:r>
            <a:r>
              <a:rPr lang="fr-CA" sz="900" b="0" i="0" dirty="0">
                <a:solidFill>
                  <a:srgbClr val="000000"/>
                </a:solidFill>
                <a:effectLst/>
              </a:rPr>
              <a:t> and </a:t>
            </a:r>
            <a:r>
              <a:rPr lang="fr-CA" sz="900" b="0" i="0" dirty="0" err="1">
                <a:solidFill>
                  <a:srgbClr val="000000"/>
                </a:solidFill>
                <a:effectLst/>
              </a:rPr>
              <a:t>lung</a:t>
            </a:r>
            <a:r>
              <a:rPr lang="fr-CA" sz="900" b="0" i="0" dirty="0">
                <a:solidFill>
                  <a:srgbClr val="000000"/>
                </a:solidFill>
                <a:effectLst/>
              </a:rPr>
              <a:t> cancer </a:t>
            </a:r>
            <a:r>
              <a:rPr lang="fr-CA" sz="900" b="0" i="0" dirty="0" err="1">
                <a:solidFill>
                  <a:srgbClr val="000000"/>
                </a:solidFill>
                <a:effectLst/>
              </a:rPr>
              <a:t>risk</a:t>
            </a:r>
            <a:r>
              <a:rPr lang="fr-CA" sz="900" b="0" i="0" dirty="0">
                <a:solidFill>
                  <a:srgbClr val="000000"/>
                </a:solidFill>
                <a:effectLst/>
              </a:rPr>
              <a:t> </a:t>
            </a:r>
            <a:r>
              <a:rPr lang="fr-CA" sz="900" b="0" i="0" dirty="0" err="1">
                <a:solidFill>
                  <a:srgbClr val="000000"/>
                </a:solidFill>
                <a:effectLst/>
              </a:rPr>
              <a:t>based</a:t>
            </a:r>
            <a:r>
              <a:rPr lang="fr-CA" sz="900" b="0" i="0" dirty="0">
                <a:solidFill>
                  <a:srgbClr val="000000"/>
                </a:solidFill>
                <a:effectLst/>
              </a:rPr>
              <a:t> on Phase </a:t>
            </a:r>
            <a:r>
              <a:rPr lang="fr-CA" sz="900" b="0" i="0" dirty="0" err="1">
                <a:solidFill>
                  <a:srgbClr val="000000"/>
                </a:solidFill>
                <a:effectLst/>
              </a:rPr>
              <a:t>Contrast</a:t>
            </a:r>
            <a:r>
              <a:rPr lang="fr-CA" sz="900" b="0" i="0" dirty="0">
                <a:solidFill>
                  <a:srgbClr val="000000"/>
                </a:solidFill>
                <a:effectLst/>
              </a:rPr>
              <a:t> </a:t>
            </a:r>
            <a:r>
              <a:rPr lang="fr-CA" sz="900" b="0" i="0" dirty="0" err="1">
                <a:solidFill>
                  <a:srgbClr val="000000"/>
                </a:solidFill>
                <a:effectLst/>
              </a:rPr>
              <a:t>Microscopy</a:t>
            </a:r>
            <a:r>
              <a:rPr lang="fr-CA" sz="900" b="0" i="0" dirty="0">
                <a:solidFill>
                  <a:srgbClr val="000000"/>
                </a:solidFill>
                <a:effectLst/>
              </a:rPr>
              <a:t> (PCM) </a:t>
            </a:r>
            <a:r>
              <a:rPr lang="fr-CA" sz="900" b="0" i="0" dirty="0" err="1">
                <a:solidFill>
                  <a:srgbClr val="000000"/>
                </a:solidFill>
                <a:effectLst/>
              </a:rPr>
              <a:t>estimates</a:t>
            </a:r>
            <a:r>
              <a:rPr lang="fr-CA" sz="900" b="0" i="0" dirty="0">
                <a:solidFill>
                  <a:srgbClr val="000000"/>
                </a:solidFill>
                <a:effectLst/>
              </a:rPr>
              <a:t> of fibre </a:t>
            </a:r>
            <a:r>
              <a:rPr lang="fr-CA" sz="900" b="0" i="0" dirty="0" err="1">
                <a:solidFill>
                  <a:srgbClr val="000000"/>
                </a:solidFill>
                <a:effectLst/>
              </a:rPr>
              <a:t>exposure</a:t>
            </a:r>
            <a:r>
              <a:rPr lang="fr-CA" sz="900" b="0" i="0" dirty="0">
                <a:solidFill>
                  <a:srgbClr val="000000"/>
                </a:solidFill>
                <a:effectLst/>
              </a:rPr>
              <a:t>: an update of 2000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cohort</a:t>
            </a:r>
            <a:r>
              <a:rPr lang="fr-CA" sz="900" b="0" i="0" dirty="0">
                <a:solidFill>
                  <a:srgbClr val="000000"/>
                </a:solidFill>
                <a:effectLst/>
              </a:rPr>
              <a:t> data. </a:t>
            </a:r>
            <a:r>
              <a:rPr lang="fr-CA" sz="900" b="0" i="0" dirty="0" err="1">
                <a:solidFill>
                  <a:srgbClr val="000000"/>
                </a:solidFill>
                <a:effectLst/>
              </a:rPr>
              <a:t>Environmental</a:t>
            </a:r>
            <a:r>
              <a:rPr lang="fr-CA" sz="900" b="0" i="0" dirty="0">
                <a:solidFill>
                  <a:srgbClr val="000000"/>
                </a:solidFill>
                <a:effectLst/>
              </a:rPr>
              <a:t> </a:t>
            </a:r>
            <a:r>
              <a:rPr lang="fr-CA" sz="900" b="0" i="0" dirty="0" err="1">
                <a:solidFill>
                  <a:srgbClr val="000000"/>
                </a:solidFill>
                <a:effectLst/>
              </a:rPr>
              <a:t>Research</a:t>
            </a:r>
            <a:r>
              <a:rPr lang="fr-CA" sz="900" b="0" i="0" dirty="0">
                <a:solidFill>
                  <a:srgbClr val="000000"/>
                </a:solidFill>
                <a:effectLst/>
              </a:rPr>
              <a:t> [Internet]. 1 août 2023 [cité 22 </a:t>
            </a:r>
            <a:r>
              <a:rPr lang="fr-CA" sz="900" b="0" i="0" dirty="0" err="1">
                <a:solidFill>
                  <a:srgbClr val="000000"/>
                </a:solidFill>
                <a:effectLst/>
              </a:rPr>
              <a:t>juill</a:t>
            </a:r>
            <a:r>
              <a:rPr lang="fr-CA" sz="900" b="0" i="0" dirty="0">
                <a:solidFill>
                  <a:srgbClr val="000000"/>
                </a:solidFill>
                <a:effectLst/>
              </a:rPr>
              <a:t> 2025];230:114753. Disponible sur: https://www.sciencedirect.com/science/article/pii/S0013935122020801 </a:t>
            </a:r>
          </a:p>
          <a:p>
            <a:pPr algn="l" rtl="0" fontAlgn="base">
              <a:buNone/>
            </a:pPr>
            <a:r>
              <a:rPr lang="fr-CA" sz="900" b="0" i="0" dirty="0">
                <a:solidFill>
                  <a:srgbClr val="000000"/>
                </a:solidFill>
                <a:effectLst/>
              </a:rPr>
              <a:t>10. </a:t>
            </a:r>
            <a:r>
              <a:rPr lang="fr-CA" sz="900" b="0" i="0" dirty="0" err="1">
                <a:solidFill>
                  <a:srgbClr val="000000"/>
                </a:solidFill>
                <a:effectLst/>
              </a:rPr>
              <a:t>Kwak</a:t>
            </a:r>
            <a:r>
              <a:rPr lang="fr-CA" sz="900" b="0" i="0" dirty="0">
                <a:solidFill>
                  <a:srgbClr val="000000"/>
                </a:solidFill>
                <a:effectLst/>
              </a:rPr>
              <a:t> K, Kang D, </a:t>
            </a:r>
            <a:r>
              <a:rPr lang="fr-CA" sz="900" b="0" i="0" dirty="0" err="1">
                <a:solidFill>
                  <a:srgbClr val="000000"/>
                </a:solidFill>
                <a:effectLst/>
              </a:rPr>
              <a:t>Paek</a:t>
            </a:r>
            <a:r>
              <a:rPr lang="fr-CA" sz="900" b="0" i="0" dirty="0">
                <a:solidFill>
                  <a:srgbClr val="000000"/>
                </a:solidFill>
                <a:effectLst/>
              </a:rPr>
              <a:t> D. </a:t>
            </a:r>
            <a:r>
              <a:rPr lang="fr-CA" sz="900" b="0" i="0" dirty="0" err="1">
                <a:solidFill>
                  <a:srgbClr val="000000"/>
                </a:solidFill>
                <a:effectLst/>
              </a:rPr>
              <a:t>Environmental</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to </a:t>
            </a:r>
            <a:r>
              <a:rPr lang="fr-CA" sz="900" b="0" i="0" dirty="0" err="1">
                <a:solidFill>
                  <a:srgbClr val="000000"/>
                </a:solidFill>
                <a:effectLst/>
              </a:rPr>
              <a:t>asbestos</a:t>
            </a:r>
            <a:r>
              <a:rPr lang="fr-CA" sz="900" b="0" i="0" dirty="0">
                <a:solidFill>
                  <a:srgbClr val="000000"/>
                </a:solidFill>
                <a:effectLst/>
              </a:rPr>
              <a:t> and the </a:t>
            </a:r>
            <a:r>
              <a:rPr lang="fr-CA" sz="900" b="0" i="0" dirty="0" err="1">
                <a:solidFill>
                  <a:srgbClr val="000000"/>
                </a:solidFill>
                <a:effectLst/>
              </a:rPr>
              <a:t>risk</a:t>
            </a:r>
            <a:r>
              <a:rPr lang="fr-CA" sz="900" b="0" i="0" dirty="0">
                <a:solidFill>
                  <a:srgbClr val="000000"/>
                </a:solidFill>
                <a:effectLst/>
              </a:rPr>
              <a:t> of </a:t>
            </a:r>
            <a:r>
              <a:rPr lang="fr-CA" sz="900" b="0" i="0" dirty="0" err="1">
                <a:solidFill>
                  <a:srgbClr val="000000"/>
                </a:solidFill>
                <a:effectLst/>
              </a:rPr>
              <a:t>lung</a:t>
            </a:r>
            <a:r>
              <a:rPr lang="fr-CA" sz="900" b="0" i="0" dirty="0">
                <a:solidFill>
                  <a:srgbClr val="000000"/>
                </a:solidFill>
                <a:effectLst/>
              </a:rPr>
              <a:t> cancer: a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and </a:t>
            </a:r>
            <a:r>
              <a:rPr lang="fr-CA" sz="900" b="0" i="0" dirty="0" err="1">
                <a:solidFill>
                  <a:srgbClr val="000000"/>
                </a:solidFill>
                <a:effectLst/>
              </a:rPr>
              <a:t>meta-analysis</a:t>
            </a:r>
            <a:r>
              <a:rPr lang="fr-CA" sz="900" b="0" i="0" dirty="0">
                <a:solidFill>
                  <a:srgbClr val="000000"/>
                </a:solidFill>
                <a:effectLst/>
              </a:rPr>
              <a:t>. </a:t>
            </a:r>
            <a:r>
              <a:rPr lang="fr-CA" sz="900" b="0" i="0" dirty="0" err="1">
                <a:solidFill>
                  <a:srgbClr val="000000"/>
                </a:solidFill>
                <a:effectLst/>
              </a:rPr>
              <a:t>Occup</a:t>
            </a:r>
            <a:r>
              <a:rPr lang="fr-CA" sz="900" b="0" i="0" dirty="0">
                <a:solidFill>
                  <a:srgbClr val="000000"/>
                </a:solidFill>
                <a:effectLst/>
              </a:rPr>
              <a:t> Environ Med [Internet]. 2021 [cité 22 </a:t>
            </a:r>
            <a:r>
              <a:rPr lang="fr-CA" sz="900" b="0" i="0" dirty="0" err="1">
                <a:solidFill>
                  <a:srgbClr val="000000"/>
                </a:solidFill>
                <a:effectLst/>
              </a:rPr>
              <a:t>juill</a:t>
            </a:r>
            <a:r>
              <a:rPr lang="fr-CA" sz="900" b="0" i="0" dirty="0">
                <a:solidFill>
                  <a:srgbClr val="000000"/>
                </a:solidFill>
                <a:effectLst/>
              </a:rPr>
              <a:t> 2025];79(3):207‑14. Disponible sur: https://oem.bmj.com/content/79/3/207 </a:t>
            </a:r>
          </a:p>
          <a:p>
            <a:pPr algn="l" rtl="0" fontAlgn="base">
              <a:buNone/>
            </a:pPr>
            <a:r>
              <a:rPr lang="fr-CA" sz="900" b="0" i="0" dirty="0">
                <a:solidFill>
                  <a:srgbClr val="000000"/>
                </a:solidFill>
                <a:effectLst/>
              </a:rPr>
              <a:t>11. Xu R, </a:t>
            </a:r>
            <a:r>
              <a:rPr lang="fr-CA" sz="900" b="0" i="0" dirty="0" err="1">
                <a:solidFill>
                  <a:srgbClr val="000000"/>
                </a:solidFill>
                <a:effectLst/>
              </a:rPr>
              <a:t>Barg</a:t>
            </a:r>
            <a:r>
              <a:rPr lang="fr-CA" sz="900" b="0" i="0" dirty="0">
                <a:solidFill>
                  <a:srgbClr val="000000"/>
                </a:solidFill>
                <a:effectLst/>
              </a:rPr>
              <a:t> FK, </a:t>
            </a:r>
            <a:r>
              <a:rPr lang="fr-CA" sz="900" b="0" i="0" dirty="0" err="1">
                <a:solidFill>
                  <a:srgbClr val="000000"/>
                </a:solidFill>
                <a:effectLst/>
              </a:rPr>
              <a:t>Emmett</a:t>
            </a:r>
            <a:r>
              <a:rPr lang="fr-CA" sz="900" b="0" i="0" dirty="0">
                <a:solidFill>
                  <a:srgbClr val="000000"/>
                </a:solidFill>
                <a:effectLst/>
              </a:rPr>
              <a:t> EA, </a:t>
            </a:r>
            <a:r>
              <a:rPr lang="fr-CA" sz="900" b="0" i="0" dirty="0" err="1">
                <a:solidFill>
                  <a:srgbClr val="000000"/>
                </a:solidFill>
                <a:effectLst/>
              </a:rPr>
              <a:t>Wiebe</a:t>
            </a:r>
            <a:r>
              <a:rPr lang="fr-CA" sz="900" b="0" i="0" dirty="0">
                <a:solidFill>
                  <a:srgbClr val="000000"/>
                </a:solidFill>
                <a:effectLst/>
              </a:rPr>
              <a:t> DJ, Hwang WT. Association </a:t>
            </a:r>
            <a:r>
              <a:rPr lang="fr-CA" sz="900" b="0" i="0" dirty="0" err="1">
                <a:solidFill>
                  <a:srgbClr val="000000"/>
                </a:solidFill>
                <a:effectLst/>
              </a:rPr>
              <a:t>between</a:t>
            </a:r>
            <a:r>
              <a:rPr lang="fr-CA" sz="900" b="0" i="0" dirty="0">
                <a:solidFill>
                  <a:srgbClr val="000000"/>
                </a:solidFill>
                <a:effectLst/>
              </a:rPr>
              <a:t> </a:t>
            </a:r>
            <a:r>
              <a:rPr lang="fr-CA" sz="900" b="0" i="0" dirty="0" err="1">
                <a:solidFill>
                  <a:srgbClr val="000000"/>
                </a:solidFill>
                <a:effectLst/>
              </a:rPr>
              <a:t>mesothelioma</a:t>
            </a:r>
            <a:r>
              <a:rPr lang="fr-CA" sz="900" b="0" i="0" dirty="0">
                <a:solidFill>
                  <a:srgbClr val="000000"/>
                </a:solidFill>
                <a:effectLst/>
              </a:rPr>
              <a:t> and non-</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and </a:t>
            </a:r>
            <a:r>
              <a:rPr lang="fr-CA" sz="900" b="0" i="0" dirty="0" err="1">
                <a:solidFill>
                  <a:srgbClr val="000000"/>
                </a:solidFill>
                <a:effectLst/>
              </a:rPr>
              <a:t>meta-analysis</a:t>
            </a:r>
            <a:r>
              <a:rPr lang="fr-CA" sz="900" b="0" i="0" dirty="0">
                <a:solidFill>
                  <a:srgbClr val="000000"/>
                </a:solidFill>
                <a:effectLst/>
              </a:rPr>
              <a:t>. Environ </a:t>
            </a:r>
            <a:r>
              <a:rPr lang="fr-CA" sz="900" b="0" i="0" dirty="0" err="1">
                <a:solidFill>
                  <a:srgbClr val="000000"/>
                </a:solidFill>
                <a:effectLst/>
              </a:rPr>
              <a:t>Health</a:t>
            </a:r>
            <a:r>
              <a:rPr lang="fr-CA" sz="900" b="0" i="0" dirty="0">
                <a:solidFill>
                  <a:srgbClr val="000000"/>
                </a:solidFill>
                <a:effectLst/>
              </a:rPr>
              <a:t> [Internet]. 19 </a:t>
            </a:r>
            <a:r>
              <a:rPr lang="fr-CA" sz="900" b="0" i="0" dirty="0" err="1">
                <a:solidFill>
                  <a:srgbClr val="000000"/>
                </a:solidFill>
                <a:effectLst/>
              </a:rPr>
              <a:t>déc</a:t>
            </a:r>
            <a:r>
              <a:rPr lang="fr-CA" sz="900" b="0" i="0" dirty="0">
                <a:solidFill>
                  <a:srgbClr val="000000"/>
                </a:solidFill>
                <a:effectLst/>
              </a:rPr>
              <a:t> 2018 [cité 22 </a:t>
            </a:r>
            <a:r>
              <a:rPr lang="fr-CA" sz="900" b="0" i="0" dirty="0" err="1">
                <a:solidFill>
                  <a:srgbClr val="000000"/>
                </a:solidFill>
                <a:effectLst/>
              </a:rPr>
              <a:t>juill</a:t>
            </a:r>
            <a:r>
              <a:rPr lang="fr-CA" sz="900" b="0" i="0" dirty="0">
                <a:solidFill>
                  <a:srgbClr val="000000"/>
                </a:solidFill>
                <a:effectLst/>
              </a:rPr>
              <a:t> 2025];17(90). Disponible sur: https://doi.org/10.1186/s12940-018-0431-9 </a:t>
            </a:r>
          </a:p>
          <a:p>
            <a:pPr algn="l" rtl="0" fontAlgn="base">
              <a:buNone/>
            </a:pPr>
            <a:r>
              <a:rPr lang="fr-CA" sz="900" b="0" i="0" dirty="0">
                <a:solidFill>
                  <a:srgbClr val="000000"/>
                </a:solidFill>
                <a:effectLst/>
              </a:rPr>
              <a:t>12. Marsh GM, Riordan AS, </a:t>
            </a:r>
            <a:r>
              <a:rPr lang="fr-CA" sz="900" b="0" i="0" dirty="0" err="1">
                <a:solidFill>
                  <a:srgbClr val="000000"/>
                </a:solidFill>
                <a:effectLst/>
              </a:rPr>
              <a:t>Keeton</a:t>
            </a:r>
            <a:r>
              <a:rPr lang="fr-CA" sz="900" b="0" i="0" dirty="0">
                <a:solidFill>
                  <a:srgbClr val="000000"/>
                </a:solidFill>
                <a:effectLst/>
              </a:rPr>
              <a:t> KA, Benson SM. Non-</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to </a:t>
            </a:r>
            <a:r>
              <a:rPr lang="fr-CA" sz="900" b="0" i="0" dirty="0" err="1">
                <a:solidFill>
                  <a:srgbClr val="000000"/>
                </a:solidFill>
                <a:effectLst/>
              </a:rPr>
              <a:t>asbestos</a:t>
            </a:r>
            <a:r>
              <a:rPr lang="fr-CA" sz="900" b="0" i="0" dirty="0">
                <a:solidFill>
                  <a:srgbClr val="000000"/>
                </a:solidFill>
                <a:effectLst/>
              </a:rPr>
              <a:t> and </a:t>
            </a:r>
            <a:r>
              <a:rPr lang="fr-CA" sz="900" b="0" i="0" dirty="0" err="1">
                <a:solidFill>
                  <a:srgbClr val="000000"/>
                </a:solidFill>
                <a:effectLst/>
              </a:rPr>
              <a:t>risk</a:t>
            </a:r>
            <a:r>
              <a:rPr lang="fr-CA" sz="900" b="0" i="0" dirty="0">
                <a:solidFill>
                  <a:srgbClr val="000000"/>
                </a:solidFill>
                <a:effectLst/>
              </a:rPr>
              <a:t> of pleural </a:t>
            </a:r>
            <a:r>
              <a:rPr lang="fr-CA" sz="900" b="0" i="0" dirty="0" err="1">
                <a:solidFill>
                  <a:srgbClr val="000000"/>
                </a:solidFill>
                <a:effectLst/>
              </a:rPr>
              <a:t>mesothelioma</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and </a:t>
            </a:r>
            <a:r>
              <a:rPr lang="fr-CA" sz="900" b="0" i="0" dirty="0" err="1">
                <a:solidFill>
                  <a:srgbClr val="000000"/>
                </a:solidFill>
                <a:effectLst/>
              </a:rPr>
              <a:t>meta-analysis</a:t>
            </a:r>
            <a:r>
              <a:rPr lang="fr-CA" sz="900" b="0" i="0" dirty="0">
                <a:solidFill>
                  <a:srgbClr val="000000"/>
                </a:solidFill>
                <a:effectLst/>
              </a:rPr>
              <a:t>. </a:t>
            </a:r>
            <a:r>
              <a:rPr lang="fr-CA" sz="900" b="0" i="0" dirty="0" err="1">
                <a:solidFill>
                  <a:srgbClr val="000000"/>
                </a:solidFill>
                <a:effectLst/>
              </a:rPr>
              <a:t>Occup</a:t>
            </a:r>
            <a:r>
              <a:rPr lang="fr-CA" sz="900" b="0" i="0" dirty="0">
                <a:solidFill>
                  <a:srgbClr val="000000"/>
                </a:solidFill>
                <a:effectLst/>
              </a:rPr>
              <a:t> Environ Med [Internet]. 1 </a:t>
            </a:r>
            <a:r>
              <a:rPr lang="fr-CA" sz="900" b="0" i="0" dirty="0" err="1">
                <a:solidFill>
                  <a:srgbClr val="000000"/>
                </a:solidFill>
                <a:effectLst/>
              </a:rPr>
              <a:t>nov</a:t>
            </a:r>
            <a:r>
              <a:rPr lang="fr-CA" sz="900" b="0" i="0" dirty="0">
                <a:solidFill>
                  <a:srgbClr val="000000"/>
                </a:solidFill>
                <a:effectLst/>
              </a:rPr>
              <a:t> 2017;74(11):838. Disponible sur: http://oem.bmj.com/content/74/11/838.abstract </a:t>
            </a:r>
          </a:p>
          <a:p>
            <a:pPr algn="l" rtl="0" fontAlgn="base">
              <a:buNone/>
            </a:pPr>
            <a:r>
              <a:rPr lang="fr-CA" sz="900" b="0" i="0" dirty="0">
                <a:solidFill>
                  <a:srgbClr val="000000"/>
                </a:solidFill>
                <a:effectLst/>
              </a:rPr>
              <a:t>13. Cole S, Hay S, </a:t>
            </a:r>
            <a:r>
              <a:rPr lang="fr-CA" sz="900" b="0" i="0" dirty="0" err="1">
                <a:solidFill>
                  <a:srgbClr val="000000"/>
                </a:solidFill>
                <a:effectLst/>
              </a:rPr>
              <a:t>Mitcheson</a:t>
            </a:r>
            <a:r>
              <a:rPr lang="fr-CA" sz="900" b="0" i="0" dirty="0">
                <a:solidFill>
                  <a:srgbClr val="000000"/>
                </a:solidFill>
                <a:effectLst/>
              </a:rPr>
              <a:t> B. Discussion Paper on Guidelines for </a:t>
            </a:r>
            <a:r>
              <a:rPr lang="fr-CA" sz="900" b="0" i="0" dirty="0" err="1">
                <a:solidFill>
                  <a:srgbClr val="000000"/>
                </a:solidFill>
                <a:effectLst/>
              </a:rPr>
              <a:t>Airborne</a:t>
            </a:r>
            <a:r>
              <a:rPr lang="fr-CA" sz="900" b="0" i="0" dirty="0">
                <a:solidFill>
                  <a:srgbClr val="000000"/>
                </a:solidFill>
                <a:effectLst/>
              </a:rPr>
              <a:t> Concentrations of Asbestos Fibres in Ambient Air: Implications for Quantitative Risk </a:t>
            </a:r>
            <a:r>
              <a:rPr lang="fr-CA" sz="900" b="0" i="0" dirty="0" err="1">
                <a:solidFill>
                  <a:srgbClr val="000000"/>
                </a:solidFill>
                <a:effectLst/>
              </a:rPr>
              <a:t>Assessment</a:t>
            </a:r>
            <a:r>
              <a:rPr lang="fr-CA" sz="900" b="0" i="0" dirty="0">
                <a:solidFill>
                  <a:srgbClr val="000000"/>
                </a:solidFill>
                <a:effectLst/>
              </a:rPr>
              <a:t> [Internet]. </a:t>
            </a:r>
            <a:r>
              <a:rPr lang="fr-CA" sz="900" b="0" i="0" dirty="0" err="1">
                <a:solidFill>
                  <a:srgbClr val="000000"/>
                </a:solidFill>
                <a:effectLst/>
              </a:rPr>
              <a:t>SoBRA</a:t>
            </a:r>
            <a:r>
              <a:rPr lang="fr-CA" sz="900" b="0" i="0" dirty="0">
                <a:solidFill>
                  <a:srgbClr val="000000"/>
                </a:solidFill>
                <a:effectLst/>
              </a:rPr>
              <a:t>, The Society of </a:t>
            </a:r>
            <a:r>
              <a:rPr lang="fr-CA" sz="900" b="0" i="0" dirty="0" err="1">
                <a:solidFill>
                  <a:srgbClr val="000000"/>
                </a:solidFill>
                <a:effectLst/>
              </a:rPr>
              <a:t>Brownfield</a:t>
            </a:r>
            <a:r>
              <a:rPr lang="fr-CA" sz="900" b="0" i="0" dirty="0">
                <a:solidFill>
                  <a:srgbClr val="000000"/>
                </a:solidFill>
                <a:effectLst/>
              </a:rPr>
              <a:t> Risk </a:t>
            </a:r>
            <a:r>
              <a:rPr lang="fr-CA" sz="900" b="0" i="0" dirty="0" err="1">
                <a:solidFill>
                  <a:srgbClr val="000000"/>
                </a:solidFill>
                <a:effectLst/>
              </a:rPr>
              <a:t>Assessment</a:t>
            </a:r>
            <a:r>
              <a:rPr lang="fr-CA" sz="900" b="0" i="0" dirty="0">
                <a:solidFill>
                  <a:srgbClr val="000000"/>
                </a:solidFill>
                <a:effectLst/>
              </a:rPr>
              <a:t>; 2021 p. 36. Disponible sur: https://sobra.org.uk/?pmpro_getfile=1&amp;file=2021/02/SoBRA-White-paper-on-tolerable-asbestos-concentrations-in-air_January2021-revision&amp;ext=pdf </a:t>
            </a:r>
          </a:p>
          <a:p>
            <a:pPr algn="l" rtl="0" fontAlgn="base">
              <a:buNone/>
            </a:pPr>
            <a:r>
              <a:rPr lang="fr-CA" sz="900" b="0" i="0" dirty="0">
                <a:solidFill>
                  <a:srgbClr val="000000"/>
                </a:solidFill>
                <a:effectLst/>
              </a:rPr>
              <a:t>14. </a:t>
            </a:r>
            <a:r>
              <a:rPr lang="fr-CA" sz="900" b="0" i="0" dirty="0" err="1">
                <a:solidFill>
                  <a:srgbClr val="000000"/>
                </a:solidFill>
                <a:effectLst/>
              </a:rPr>
              <a:t>Rong</a:t>
            </a:r>
            <a:r>
              <a:rPr lang="fr-CA" sz="900" b="0" i="0" dirty="0">
                <a:solidFill>
                  <a:srgbClr val="000000"/>
                </a:solidFill>
                <a:effectLst/>
              </a:rPr>
              <a:t> Y, Luo X, Zhang Z, Cui X, Liu Y, Chen W.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to </a:t>
            </a:r>
            <a:r>
              <a:rPr lang="fr-CA" sz="900" b="0" i="0" dirty="0" err="1">
                <a:solidFill>
                  <a:srgbClr val="000000"/>
                </a:solidFill>
                <a:effectLst/>
              </a:rPr>
              <a:t>asbestos</a:t>
            </a:r>
            <a:r>
              <a:rPr lang="fr-CA" sz="900" b="0" i="0" dirty="0">
                <a:solidFill>
                  <a:srgbClr val="000000"/>
                </a:solidFill>
                <a:effectLst/>
              </a:rPr>
              <a:t> and </a:t>
            </a:r>
            <a:r>
              <a:rPr lang="fr-CA" sz="900" b="0" i="0" dirty="0" err="1">
                <a:solidFill>
                  <a:srgbClr val="000000"/>
                </a:solidFill>
                <a:effectLst/>
              </a:rPr>
              <a:t>cardiovascular</a:t>
            </a:r>
            <a:r>
              <a:rPr lang="fr-CA" sz="900" b="0" i="0" dirty="0">
                <a:solidFill>
                  <a:srgbClr val="000000"/>
                </a:solidFill>
                <a:effectLst/>
              </a:rPr>
              <a:t> </a:t>
            </a:r>
            <a:r>
              <a:rPr lang="fr-CA" sz="900" b="0" i="0" dirty="0" err="1">
                <a:solidFill>
                  <a:srgbClr val="000000"/>
                </a:solidFill>
                <a:effectLst/>
              </a:rPr>
              <a:t>related</a:t>
            </a:r>
            <a:r>
              <a:rPr lang="fr-CA" sz="900" b="0" i="0" dirty="0">
                <a:solidFill>
                  <a:srgbClr val="000000"/>
                </a:solidFill>
                <a:effectLst/>
              </a:rPr>
              <a:t> </a:t>
            </a:r>
            <a:r>
              <a:rPr lang="fr-CA" sz="900" b="0" i="0" dirty="0" err="1">
                <a:solidFill>
                  <a:srgbClr val="000000"/>
                </a:solidFill>
                <a:effectLst/>
              </a:rPr>
              <a:t>diseases</a:t>
            </a:r>
            <a:r>
              <a:rPr lang="fr-CA" sz="900" b="0" i="0" dirty="0">
                <a:solidFill>
                  <a:srgbClr val="000000"/>
                </a:solidFill>
                <a:effectLst/>
              </a:rPr>
              <a:t>: A </a:t>
            </a:r>
            <a:r>
              <a:rPr lang="fr-CA" sz="900" b="0" i="0" dirty="0" err="1">
                <a:solidFill>
                  <a:srgbClr val="000000"/>
                </a:solidFill>
                <a:effectLst/>
              </a:rPr>
              <a:t>meta-analysis</a:t>
            </a:r>
            <a:r>
              <a:rPr lang="fr-CA" sz="900" b="0" i="0" dirty="0">
                <a:solidFill>
                  <a:srgbClr val="000000"/>
                </a:solidFill>
                <a:effectLst/>
              </a:rPr>
              <a:t>. </a:t>
            </a:r>
            <a:r>
              <a:rPr lang="fr-CA" sz="900" b="0" i="0" dirty="0" err="1">
                <a:solidFill>
                  <a:srgbClr val="000000"/>
                </a:solidFill>
                <a:effectLst/>
              </a:rPr>
              <a:t>Preventive</a:t>
            </a:r>
            <a:r>
              <a:rPr lang="fr-CA" sz="900" b="0" i="0" dirty="0">
                <a:solidFill>
                  <a:srgbClr val="000000"/>
                </a:solidFill>
                <a:effectLst/>
              </a:rPr>
              <a:t> </a:t>
            </a:r>
            <a:r>
              <a:rPr lang="fr-CA" sz="900" b="0" i="0" dirty="0" err="1">
                <a:solidFill>
                  <a:srgbClr val="000000"/>
                </a:solidFill>
                <a:effectLst/>
              </a:rPr>
              <a:t>Medicine</a:t>
            </a:r>
            <a:r>
              <a:rPr lang="fr-CA" sz="900" b="0" i="0" dirty="0">
                <a:solidFill>
                  <a:srgbClr val="000000"/>
                </a:solidFill>
                <a:effectLst/>
              </a:rPr>
              <a:t> Reports [Internet]. 1 </a:t>
            </a:r>
            <a:r>
              <a:rPr lang="fr-CA" sz="900" b="0" i="0" dirty="0" err="1">
                <a:solidFill>
                  <a:srgbClr val="000000"/>
                </a:solidFill>
                <a:effectLst/>
              </a:rPr>
              <a:t>janv</a:t>
            </a:r>
            <a:r>
              <a:rPr lang="fr-CA" sz="900" b="0" i="0" dirty="0">
                <a:solidFill>
                  <a:srgbClr val="000000"/>
                </a:solidFill>
                <a:effectLst/>
              </a:rPr>
              <a:t> 2015;2:920‑6. Disponible sur: https://www.sciencedirect.com/science/article/pii/S2211335515001473 </a:t>
            </a:r>
          </a:p>
          <a:p>
            <a:pPr algn="l" rtl="0" fontAlgn="base">
              <a:buNone/>
            </a:pPr>
            <a:r>
              <a:rPr lang="fr-CA" sz="900" b="0" i="0" dirty="0">
                <a:solidFill>
                  <a:srgbClr val="000000"/>
                </a:solidFill>
                <a:effectLst/>
              </a:rPr>
              <a:t>15. Éditeur officiel du Québec. Q-2 - Loi sur la qualité de l’environnement [Internet]. mars 23, 2018 p. 176. Disponible sur: https://www.legisquebec.gouv.qc.ca/fr/document/lc/Q-2 </a:t>
            </a:r>
          </a:p>
          <a:p>
            <a:pPr algn="l" rtl="0" fontAlgn="base">
              <a:buNone/>
            </a:pPr>
            <a:r>
              <a:rPr lang="fr-CA" sz="900" b="0" i="0" dirty="0">
                <a:solidFill>
                  <a:srgbClr val="000000"/>
                </a:solidFill>
                <a:effectLst/>
              </a:rPr>
              <a:t>16. Kim SY, Chang HK, </a:t>
            </a:r>
            <a:r>
              <a:rPr lang="fr-CA" sz="900" b="0" i="0" dirty="0" err="1">
                <a:solidFill>
                  <a:srgbClr val="000000"/>
                </a:solidFill>
                <a:effectLst/>
              </a:rPr>
              <a:t>Kwon</a:t>
            </a:r>
            <a:r>
              <a:rPr lang="fr-CA" sz="900" b="0" i="0" dirty="0">
                <a:solidFill>
                  <a:srgbClr val="000000"/>
                </a:solidFill>
                <a:effectLst/>
              </a:rPr>
              <a:t> O, Park J, </a:t>
            </a:r>
            <a:r>
              <a:rPr lang="fr-CA" sz="900" b="0" i="0" dirty="0" err="1">
                <a:solidFill>
                  <a:srgbClr val="000000"/>
                </a:solidFill>
                <a:effectLst/>
              </a:rPr>
              <a:t>Myong</a:t>
            </a:r>
            <a:r>
              <a:rPr lang="fr-CA" sz="900" b="0" i="0" dirty="0">
                <a:solidFill>
                  <a:srgbClr val="000000"/>
                </a:solidFill>
                <a:effectLst/>
              </a:rPr>
              <a:t> JP. Asbestos </a:t>
            </a:r>
            <a:r>
              <a:rPr lang="fr-CA" sz="900" b="0" i="0" dirty="0" err="1">
                <a:solidFill>
                  <a:srgbClr val="000000"/>
                </a:solidFill>
                <a:effectLst/>
              </a:rPr>
              <a:t>Exposure</a:t>
            </a:r>
            <a:r>
              <a:rPr lang="fr-CA" sz="900" b="0" i="0" dirty="0">
                <a:solidFill>
                  <a:srgbClr val="000000"/>
                </a:solidFill>
                <a:effectLst/>
              </a:rPr>
              <a:t> and </a:t>
            </a:r>
            <a:r>
              <a:rPr lang="fr-CA" sz="900" b="0" i="0" dirty="0" err="1">
                <a:solidFill>
                  <a:srgbClr val="000000"/>
                </a:solidFill>
                <a:effectLst/>
              </a:rPr>
              <a:t>Ovarian</a:t>
            </a:r>
            <a:r>
              <a:rPr lang="fr-CA" sz="900" b="0" i="0" dirty="0">
                <a:solidFill>
                  <a:srgbClr val="000000"/>
                </a:solidFill>
                <a:effectLst/>
              </a:rPr>
              <a:t> Cancer: A Meta-</a:t>
            </a:r>
            <a:r>
              <a:rPr lang="fr-CA" sz="900" b="0" i="0" dirty="0" err="1">
                <a:solidFill>
                  <a:srgbClr val="000000"/>
                </a:solidFill>
                <a:effectLst/>
              </a:rPr>
              <a:t>analysis</a:t>
            </a:r>
            <a:r>
              <a:rPr lang="fr-CA" sz="900" b="0" i="0" dirty="0">
                <a:solidFill>
                  <a:srgbClr val="000000"/>
                </a:solidFill>
                <a:effectLst/>
              </a:rPr>
              <a:t>. </a:t>
            </a:r>
            <a:r>
              <a:rPr lang="fr-CA" sz="900" b="0" i="0" dirty="0" err="1">
                <a:solidFill>
                  <a:srgbClr val="000000"/>
                </a:solidFill>
                <a:effectLst/>
              </a:rPr>
              <a:t>Saf</a:t>
            </a:r>
            <a:r>
              <a:rPr lang="fr-CA" sz="900" b="0" i="0" dirty="0">
                <a:solidFill>
                  <a:srgbClr val="000000"/>
                </a:solidFill>
                <a:effectLst/>
              </a:rPr>
              <a:t> </a:t>
            </a:r>
            <a:r>
              <a:rPr lang="fr-CA" sz="900" b="0" i="0" dirty="0" err="1">
                <a:solidFill>
                  <a:srgbClr val="000000"/>
                </a:solidFill>
                <a:effectLst/>
              </a:rPr>
              <a:t>Health</a:t>
            </a:r>
            <a:r>
              <a:rPr lang="fr-CA" sz="900" b="0" i="0" dirty="0">
                <a:solidFill>
                  <a:srgbClr val="000000"/>
                </a:solidFill>
                <a:effectLst/>
              </a:rPr>
              <a:t> Work. 2024;15(1):1‑8.  </a:t>
            </a:r>
          </a:p>
          <a:p>
            <a:pPr algn="l" rtl="0" fontAlgn="base">
              <a:buNone/>
            </a:pPr>
            <a:r>
              <a:rPr lang="fr-CA" sz="900" b="0" i="0" dirty="0">
                <a:solidFill>
                  <a:srgbClr val="000000"/>
                </a:solidFill>
                <a:effectLst/>
              </a:rPr>
              <a:t>17. Trine </a:t>
            </a:r>
            <a:r>
              <a:rPr lang="fr-CA" sz="900" b="0" i="0" dirty="0" err="1">
                <a:solidFill>
                  <a:srgbClr val="000000"/>
                </a:solidFill>
                <a:effectLst/>
              </a:rPr>
              <a:t>Østergaard</a:t>
            </a:r>
            <a:r>
              <a:rPr lang="fr-CA" sz="900" b="0" i="0" dirty="0">
                <a:solidFill>
                  <a:srgbClr val="000000"/>
                </a:solidFill>
                <a:effectLst/>
              </a:rPr>
              <a:t>, Jakob </a:t>
            </a:r>
            <a:r>
              <a:rPr lang="fr-CA" sz="900" b="0" i="0" dirty="0" err="1">
                <a:solidFill>
                  <a:srgbClr val="000000"/>
                </a:solidFill>
                <a:effectLst/>
              </a:rPr>
              <a:t>Hjort</a:t>
            </a:r>
            <a:r>
              <a:rPr lang="fr-CA" sz="900" b="0" i="0" dirty="0">
                <a:solidFill>
                  <a:srgbClr val="000000"/>
                </a:solidFill>
                <a:effectLst/>
              </a:rPr>
              <a:t> </a:t>
            </a:r>
            <a:r>
              <a:rPr lang="fr-CA" sz="900" b="0" i="0" dirty="0" err="1">
                <a:solidFill>
                  <a:srgbClr val="000000"/>
                </a:solidFill>
                <a:effectLst/>
              </a:rPr>
              <a:t>Bønløkke</a:t>
            </a:r>
            <a:r>
              <a:rPr lang="fr-CA" sz="900" b="0" i="0" dirty="0">
                <a:solidFill>
                  <a:srgbClr val="000000"/>
                </a:solidFill>
                <a:effectLst/>
              </a:rPr>
              <a:t>, David </a:t>
            </a:r>
            <a:r>
              <a:rPr lang="fr-CA" sz="900" b="0" i="0" dirty="0" err="1">
                <a:solidFill>
                  <a:srgbClr val="000000"/>
                </a:solidFill>
                <a:effectLst/>
              </a:rPr>
              <a:t>Sherson</a:t>
            </a:r>
            <a:r>
              <a:rPr lang="fr-CA" sz="900" b="0" i="0" dirty="0">
                <a:solidFill>
                  <a:srgbClr val="000000"/>
                </a:solidFill>
                <a:effectLst/>
              </a:rPr>
              <a:t>, Harald W. Meyer, </a:t>
            </a:r>
            <a:r>
              <a:rPr lang="fr-CA" sz="900" b="0" i="0" dirty="0" err="1">
                <a:solidFill>
                  <a:srgbClr val="000000"/>
                </a:solidFill>
                <a:effectLst/>
              </a:rPr>
              <a:t>Saher</a:t>
            </a:r>
            <a:r>
              <a:rPr lang="fr-CA" sz="900" b="0" i="0" dirty="0">
                <a:solidFill>
                  <a:srgbClr val="000000"/>
                </a:solidFill>
                <a:effectLst/>
              </a:rPr>
              <a:t> Burhan Shaker, Jesper </a:t>
            </a:r>
            <a:r>
              <a:rPr lang="fr-CA" sz="900" b="0" i="0" dirty="0" err="1">
                <a:solidFill>
                  <a:srgbClr val="000000"/>
                </a:solidFill>
                <a:effectLst/>
              </a:rPr>
              <a:t>Bælum</a:t>
            </a:r>
            <a:r>
              <a:rPr lang="fr-CA" sz="900" b="0" i="0" dirty="0">
                <a:solidFill>
                  <a:srgbClr val="000000"/>
                </a:solidFill>
                <a:effectLst/>
              </a:rPr>
              <a:t>, et al.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of the association </a:t>
            </a:r>
            <a:r>
              <a:rPr lang="fr-CA" sz="900" b="0" i="0" dirty="0" err="1">
                <a:solidFill>
                  <a:srgbClr val="000000"/>
                </a:solidFill>
                <a:effectLst/>
              </a:rPr>
              <a:t>between</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to </a:t>
            </a:r>
            <a:r>
              <a:rPr lang="fr-CA" sz="900" b="0" i="0" dirty="0" err="1">
                <a:solidFill>
                  <a:srgbClr val="000000"/>
                </a:solidFill>
                <a:effectLst/>
              </a:rPr>
              <a:t>asbestos</a:t>
            </a:r>
            <a:r>
              <a:rPr lang="fr-CA" sz="900" b="0" i="0" dirty="0">
                <a:solidFill>
                  <a:srgbClr val="000000"/>
                </a:solidFill>
                <a:effectLst/>
              </a:rPr>
              <a:t> and the </a:t>
            </a:r>
            <a:r>
              <a:rPr lang="fr-CA" sz="900" b="0" i="0" dirty="0" err="1">
                <a:solidFill>
                  <a:srgbClr val="000000"/>
                </a:solidFill>
                <a:effectLst/>
              </a:rPr>
              <a:t>development</a:t>
            </a:r>
            <a:r>
              <a:rPr lang="fr-CA" sz="900" b="0" i="0" dirty="0">
                <a:solidFill>
                  <a:srgbClr val="000000"/>
                </a:solidFill>
                <a:effectLst/>
              </a:rPr>
              <a:t> of </a:t>
            </a:r>
            <a:r>
              <a:rPr lang="fr-CA" sz="900" b="0" i="0" dirty="0" err="1">
                <a:solidFill>
                  <a:srgbClr val="000000"/>
                </a:solidFill>
                <a:effectLst/>
              </a:rPr>
              <a:t>asbestosis</a:t>
            </a:r>
            <a:r>
              <a:rPr lang="fr-CA" sz="900" b="0" i="0" dirty="0">
                <a:solidFill>
                  <a:srgbClr val="000000"/>
                </a:solidFill>
                <a:effectLst/>
              </a:rPr>
              <a:t> [Internet]. The Danish </a:t>
            </a:r>
            <a:r>
              <a:rPr lang="fr-CA" sz="900" b="0" i="0" dirty="0" err="1">
                <a:solidFill>
                  <a:srgbClr val="000000"/>
                </a:solidFill>
                <a:effectLst/>
              </a:rPr>
              <a:t>Working</a:t>
            </a:r>
            <a:r>
              <a:rPr lang="fr-CA" sz="900" b="0" i="0" dirty="0">
                <a:solidFill>
                  <a:srgbClr val="000000"/>
                </a:solidFill>
                <a:effectLst/>
              </a:rPr>
              <a:t> </a:t>
            </a:r>
            <a:r>
              <a:rPr lang="fr-CA" sz="900" b="0" i="0" dirty="0" err="1">
                <a:solidFill>
                  <a:srgbClr val="000000"/>
                </a:solidFill>
                <a:effectLst/>
              </a:rPr>
              <a:t>Environment</a:t>
            </a:r>
            <a:r>
              <a:rPr lang="fr-CA" sz="900" b="0" i="0" dirty="0">
                <a:solidFill>
                  <a:srgbClr val="000000"/>
                </a:solidFill>
                <a:effectLst/>
              </a:rPr>
              <a:t> </a:t>
            </a:r>
            <a:r>
              <a:rPr lang="fr-CA" sz="900" b="0" i="0" dirty="0" err="1">
                <a:solidFill>
                  <a:srgbClr val="000000"/>
                </a:solidFill>
                <a:effectLst/>
              </a:rPr>
              <a:t>Research</a:t>
            </a:r>
            <a:r>
              <a:rPr lang="fr-CA" sz="900" b="0" i="0" dirty="0">
                <a:solidFill>
                  <a:srgbClr val="000000"/>
                </a:solidFill>
                <a:effectLst/>
              </a:rPr>
              <a:t> </a:t>
            </a:r>
            <a:r>
              <a:rPr lang="fr-CA" sz="900" b="0" i="0" dirty="0" err="1">
                <a:solidFill>
                  <a:srgbClr val="000000"/>
                </a:solidFill>
                <a:effectLst/>
              </a:rPr>
              <a:t>Fund</a:t>
            </a:r>
            <a:r>
              <a:rPr lang="fr-CA" sz="900" b="0" i="0" dirty="0">
                <a:solidFill>
                  <a:srgbClr val="000000"/>
                </a:solidFill>
                <a:effectLst/>
              </a:rPr>
              <a:t>; 2024 p. 84. Disponible sur: https://www.aes.dk/dokument/udredningsrapport-om-lungeasbestose-inkl-dansk-resume </a:t>
            </a:r>
          </a:p>
          <a:p>
            <a:pPr algn="l" rtl="0" fontAlgn="base">
              <a:buNone/>
            </a:pPr>
            <a:r>
              <a:rPr lang="fr-CA" sz="900" b="0" i="0" dirty="0">
                <a:solidFill>
                  <a:srgbClr val="000000"/>
                </a:solidFill>
                <a:effectLst/>
              </a:rPr>
              <a:t>18. Ding Q, Schenk L, Hansson SO. Setting Risk-</a:t>
            </a:r>
            <a:r>
              <a:rPr lang="fr-CA" sz="900" b="0" i="0" dirty="0" err="1">
                <a:solidFill>
                  <a:srgbClr val="000000"/>
                </a:solidFill>
                <a:effectLst/>
              </a:rPr>
              <a:t>Based</a:t>
            </a:r>
            <a:r>
              <a:rPr lang="fr-CA" sz="900" b="0" i="0" dirty="0">
                <a:solidFill>
                  <a:srgbClr val="000000"/>
                </a:solidFill>
                <a:effectLst/>
              </a:rPr>
              <a:t>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Limits for No-</a:t>
            </a:r>
            <a:r>
              <a:rPr lang="fr-CA" sz="900" b="0" i="0" dirty="0" err="1">
                <a:solidFill>
                  <a:srgbClr val="000000"/>
                </a:solidFill>
                <a:effectLst/>
              </a:rPr>
              <a:t>Threshold</a:t>
            </a:r>
            <a:r>
              <a:rPr lang="fr-CA" sz="900" b="0" i="0" dirty="0">
                <a:solidFill>
                  <a:srgbClr val="000000"/>
                </a:solidFill>
                <a:effectLst/>
              </a:rPr>
              <a:t> </a:t>
            </a:r>
            <a:r>
              <a:rPr lang="fr-CA" sz="900" b="0" i="0" dirty="0" err="1">
                <a:solidFill>
                  <a:srgbClr val="000000"/>
                </a:solidFill>
                <a:effectLst/>
              </a:rPr>
              <a:t>Carcinogens</a:t>
            </a:r>
            <a:r>
              <a:rPr lang="fr-CA" sz="900" b="0" i="0" dirty="0">
                <a:solidFill>
                  <a:srgbClr val="000000"/>
                </a:solidFill>
                <a:effectLst/>
              </a:rPr>
              <a:t>. Human and </a:t>
            </a:r>
            <a:r>
              <a:rPr lang="fr-CA" sz="900" b="0" i="0" dirty="0" err="1">
                <a:solidFill>
                  <a:srgbClr val="000000"/>
                </a:solidFill>
                <a:effectLst/>
              </a:rPr>
              <a:t>Ecological</a:t>
            </a:r>
            <a:r>
              <a:rPr lang="fr-CA" sz="900" b="0" i="0" dirty="0">
                <a:solidFill>
                  <a:srgbClr val="000000"/>
                </a:solidFill>
                <a:effectLst/>
              </a:rPr>
              <a:t> Risk </a:t>
            </a:r>
            <a:r>
              <a:rPr lang="fr-CA" sz="900" b="0" i="0" dirty="0" err="1">
                <a:solidFill>
                  <a:srgbClr val="000000"/>
                </a:solidFill>
                <a:effectLst/>
              </a:rPr>
              <a:t>Assessment</a:t>
            </a:r>
            <a:r>
              <a:rPr lang="fr-CA" sz="900" b="0" i="0" dirty="0">
                <a:solidFill>
                  <a:srgbClr val="000000"/>
                </a:solidFill>
                <a:effectLst/>
              </a:rPr>
              <a:t>: An International Journal [Internet]. 3 sept 2014 [cité 12 août 2025];20(5):1329‑44. Disponible sur: https://doi.org/10.1080/10807039.2013.842733 </a:t>
            </a:r>
          </a:p>
          <a:p>
            <a:pPr algn="l" rtl="0" fontAlgn="base">
              <a:buNone/>
            </a:pPr>
            <a:r>
              <a:rPr lang="fr-CA" sz="900" b="0" i="0" dirty="0">
                <a:solidFill>
                  <a:srgbClr val="000000"/>
                </a:solidFill>
                <a:effectLst/>
              </a:rPr>
              <a:t>19. NSW Chief </a:t>
            </a:r>
            <a:r>
              <a:rPr lang="fr-CA" sz="900" b="0" i="0" dirty="0" err="1">
                <a:solidFill>
                  <a:srgbClr val="000000"/>
                </a:solidFill>
                <a:effectLst/>
              </a:rPr>
              <a:t>Scientist</a:t>
            </a:r>
            <a:r>
              <a:rPr lang="fr-CA" sz="900" b="0" i="0" dirty="0">
                <a:solidFill>
                  <a:srgbClr val="000000"/>
                </a:solidFill>
                <a:effectLst/>
              </a:rPr>
              <a:t> &amp; </a:t>
            </a:r>
            <a:r>
              <a:rPr lang="fr-CA" sz="900" b="0" i="0" dirty="0" err="1">
                <a:solidFill>
                  <a:srgbClr val="000000"/>
                </a:solidFill>
                <a:effectLst/>
              </a:rPr>
              <a:t>Engineer</a:t>
            </a:r>
            <a:r>
              <a:rPr lang="fr-CA" sz="900" b="0" i="0" dirty="0">
                <a:solidFill>
                  <a:srgbClr val="000000"/>
                </a:solidFill>
                <a:effectLst/>
              </a:rPr>
              <a:t>. Management of </a:t>
            </a:r>
            <a:r>
              <a:rPr lang="fr-CA" sz="900" b="0" i="0" dirty="0" err="1">
                <a:solidFill>
                  <a:srgbClr val="000000"/>
                </a:solidFill>
                <a:effectLst/>
              </a:rPr>
              <a:t>asbestos</a:t>
            </a:r>
            <a:r>
              <a:rPr lang="fr-CA" sz="900" b="0" i="0" dirty="0">
                <a:solidFill>
                  <a:srgbClr val="000000"/>
                </a:solidFill>
                <a:effectLst/>
              </a:rPr>
              <a:t> in </a:t>
            </a:r>
            <a:r>
              <a:rPr lang="fr-CA" sz="900" b="0" i="0" dirty="0" err="1">
                <a:solidFill>
                  <a:srgbClr val="000000"/>
                </a:solidFill>
                <a:effectLst/>
              </a:rPr>
              <a:t>recovered</a:t>
            </a:r>
            <a:r>
              <a:rPr lang="fr-CA" sz="900" b="0" i="0" dirty="0">
                <a:solidFill>
                  <a:srgbClr val="000000"/>
                </a:solidFill>
                <a:effectLst/>
              </a:rPr>
              <a:t> fines and </a:t>
            </a:r>
            <a:r>
              <a:rPr lang="fr-CA" sz="900" b="0" i="0" dirty="0" err="1">
                <a:solidFill>
                  <a:srgbClr val="000000"/>
                </a:solidFill>
                <a:effectLst/>
              </a:rPr>
              <a:t>recovered</a:t>
            </a:r>
            <a:r>
              <a:rPr lang="fr-CA" sz="900" b="0" i="0" dirty="0">
                <a:solidFill>
                  <a:srgbClr val="000000"/>
                </a:solidFill>
                <a:effectLst/>
              </a:rPr>
              <a:t> </a:t>
            </a:r>
            <a:r>
              <a:rPr lang="fr-CA" sz="900" b="0" i="0" dirty="0" err="1">
                <a:solidFill>
                  <a:srgbClr val="000000"/>
                </a:solidFill>
                <a:effectLst/>
              </a:rPr>
              <a:t>materials</a:t>
            </a:r>
            <a:r>
              <a:rPr lang="fr-CA" sz="900" b="0" i="0" dirty="0">
                <a:solidFill>
                  <a:srgbClr val="000000"/>
                </a:solidFill>
                <a:effectLst/>
              </a:rPr>
              <a:t> for </a:t>
            </a:r>
            <a:r>
              <a:rPr lang="fr-CA" sz="900" b="0" i="0" dirty="0" err="1">
                <a:solidFill>
                  <a:srgbClr val="000000"/>
                </a:solidFill>
                <a:effectLst/>
              </a:rPr>
              <a:t>beneficial</a:t>
            </a:r>
            <a:r>
              <a:rPr lang="fr-CA" sz="900" b="0" i="0" dirty="0">
                <a:solidFill>
                  <a:srgbClr val="000000"/>
                </a:solidFill>
                <a:effectLst/>
              </a:rPr>
              <a:t> </a:t>
            </a:r>
            <a:r>
              <a:rPr lang="fr-CA" sz="900" b="0" i="0" dirty="0" err="1">
                <a:solidFill>
                  <a:srgbClr val="000000"/>
                </a:solidFill>
                <a:effectLst/>
              </a:rPr>
              <a:t>reuse</a:t>
            </a:r>
            <a:r>
              <a:rPr lang="fr-CA" sz="900" b="0" i="0" dirty="0">
                <a:solidFill>
                  <a:srgbClr val="000000"/>
                </a:solidFill>
                <a:effectLst/>
              </a:rPr>
              <a:t> in NSW [Internet]. NSW </a:t>
            </a:r>
            <a:r>
              <a:rPr lang="fr-CA" sz="900" b="0" i="0" dirty="0" err="1">
                <a:solidFill>
                  <a:srgbClr val="000000"/>
                </a:solidFill>
                <a:effectLst/>
              </a:rPr>
              <a:t>Government</a:t>
            </a:r>
            <a:r>
              <a:rPr lang="fr-CA" sz="900" b="0" i="0" dirty="0">
                <a:solidFill>
                  <a:srgbClr val="000000"/>
                </a:solidFill>
                <a:effectLst/>
              </a:rPr>
              <a:t>; 2024 </a:t>
            </a:r>
            <a:r>
              <a:rPr lang="fr-CA" sz="900" b="0" i="0" dirty="0" err="1">
                <a:solidFill>
                  <a:srgbClr val="000000"/>
                </a:solidFill>
                <a:effectLst/>
              </a:rPr>
              <a:t>déc</a:t>
            </a:r>
            <a:r>
              <a:rPr lang="fr-CA" sz="900" b="0" i="0" dirty="0">
                <a:solidFill>
                  <a:srgbClr val="000000"/>
                </a:solidFill>
                <a:effectLst/>
              </a:rPr>
              <a:t> p. 106. Disponible sur: https://www.chiefscientist.nsw.gov.au/__data/assets/pdf_file/0018/1737/OCSE-Asbestos-Review-FINAL-PDF.pdf </a:t>
            </a:r>
          </a:p>
          <a:p>
            <a:pPr algn="l" rtl="0" fontAlgn="base">
              <a:buNone/>
            </a:pPr>
            <a:r>
              <a:rPr lang="fr-CA" sz="900" b="0" i="0" dirty="0">
                <a:solidFill>
                  <a:srgbClr val="000000"/>
                </a:solidFill>
                <a:effectLst/>
              </a:rPr>
              <a:t>20. British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Hygiene</a:t>
            </a:r>
            <a:r>
              <a:rPr lang="fr-CA" sz="900" b="0" i="0" dirty="0">
                <a:solidFill>
                  <a:srgbClr val="000000"/>
                </a:solidFill>
                <a:effectLst/>
              </a:rPr>
              <a:t> Society. Air monitoring and clearance inspections for </a:t>
            </a:r>
            <a:r>
              <a:rPr lang="fr-CA" sz="900" b="0" i="0" dirty="0" err="1">
                <a:solidFill>
                  <a:srgbClr val="000000"/>
                </a:solidFill>
                <a:effectLst/>
              </a:rPr>
              <a:t>reoccupation</a:t>
            </a:r>
            <a:r>
              <a:rPr lang="fr-CA" sz="900" b="0" i="0" dirty="0">
                <a:solidFill>
                  <a:srgbClr val="000000"/>
                </a:solidFill>
                <a:effectLst/>
              </a:rPr>
              <a:t> </a:t>
            </a:r>
            <a:r>
              <a:rPr lang="fr-CA" sz="900" b="0" i="0" dirty="0" err="1">
                <a:solidFill>
                  <a:srgbClr val="000000"/>
                </a:solidFill>
                <a:effectLst/>
              </a:rPr>
              <a:t>following</a:t>
            </a:r>
            <a:r>
              <a:rPr lang="fr-CA" sz="900" b="0" i="0" dirty="0">
                <a:solidFill>
                  <a:srgbClr val="000000"/>
                </a:solidFill>
                <a:effectLst/>
              </a:rPr>
              <a:t> the </a:t>
            </a:r>
            <a:r>
              <a:rPr lang="fr-CA" sz="900" b="0" i="0" dirty="0" err="1">
                <a:solidFill>
                  <a:srgbClr val="000000"/>
                </a:solidFill>
                <a:effectLst/>
              </a:rPr>
              <a:t>removal</a:t>
            </a:r>
            <a:r>
              <a:rPr lang="fr-CA" sz="900" b="0" i="0" dirty="0">
                <a:solidFill>
                  <a:srgbClr val="000000"/>
                </a:solidFill>
                <a:effectLst/>
              </a:rPr>
              <a:t> of </a:t>
            </a:r>
            <a:r>
              <a:rPr lang="fr-CA" sz="900" b="0" i="0" dirty="0" err="1">
                <a:solidFill>
                  <a:srgbClr val="000000"/>
                </a:solidFill>
                <a:effectLst/>
              </a:rPr>
              <a:t>asbestos</a:t>
            </a:r>
            <a:r>
              <a:rPr lang="fr-CA" sz="900" b="0" i="0" dirty="0">
                <a:solidFill>
                  <a:srgbClr val="000000"/>
                </a:solidFill>
                <a:effectLst/>
              </a:rPr>
              <a:t> - </a:t>
            </a:r>
            <a:r>
              <a:rPr lang="fr-CA" sz="900" b="0" i="0" dirty="0" err="1">
                <a:solidFill>
                  <a:srgbClr val="000000"/>
                </a:solidFill>
                <a:effectLst/>
              </a:rPr>
              <a:t>Student</a:t>
            </a:r>
            <a:r>
              <a:rPr lang="fr-CA" sz="900" b="0" i="0" dirty="0">
                <a:solidFill>
                  <a:srgbClr val="000000"/>
                </a:solidFill>
                <a:effectLst/>
              </a:rPr>
              <a:t> </a:t>
            </a:r>
            <a:r>
              <a:rPr lang="fr-CA" sz="900" b="0" i="0" dirty="0" err="1">
                <a:solidFill>
                  <a:srgbClr val="000000"/>
                </a:solidFill>
                <a:effectLst/>
              </a:rPr>
              <a:t>manual</a:t>
            </a:r>
            <a:r>
              <a:rPr lang="fr-CA" sz="900" b="0" i="0" dirty="0">
                <a:solidFill>
                  <a:srgbClr val="000000"/>
                </a:solidFill>
                <a:effectLst/>
              </a:rPr>
              <a:t>. 2021 </a:t>
            </a:r>
            <a:r>
              <a:rPr lang="fr-CA" sz="900" b="0" i="0" dirty="0" err="1">
                <a:solidFill>
                  <a:srgbClr val="000000"/>
                </a:solidFill>
                <a:effectLst/>
              </a:rPr>
              <a:t>juill</a:t>
            </a:r>
            <a:r>
              <a:rPr lang="fr-CA" sz="900" b="0" i="0" dirty="0">
                <a:solidFill>
                  <a:srgbClr val="000000"/>
                </a:solidFill>
                <a:effectLst/>
              </a:rPr>
              <a:t> p. 50. (International </a:t>
            </a:r>
            <a:r>
              <a:rPr lang="fr-CA" sz="900" b="0" i="0" dirty="0" err="1">
                <a:solidFill>
                  <a:srgbClr val="000000"/>
                </a:solidFill>
                <a:effectLst/>
              </a:rPr>
              <a:t>Profiency</a:t>
            </a:r>
            <a:r>
              <a:rPr lang="fr-CA" sz="900" b="0" i="0" dirty="0">
                <a:solidFill>
                  <a:srgbClr val="000000"/>
                </a:solidFill>
                <a:effectLst/>
              </a:rPr>
              <a:t> Qualification). Report No.: IP404.  </a:t>
            </a:r>
          </a:p>
          <a:p>
            <a:pPr algn="l" rtl="0" fontAlgn="base">
              <a:buNone/>
            </a:pPr>
            <a:r>
              <a:rPr lang="fr-CA" sz="900" b="0" i="0" dirty="0">
                <a:solidFill>
                  <a:srgbClr val="000000"/>
                </a:solidFill>
                <a:effectLst/>
              </a:rPr>
              <a:t>21. Hansson SO. </a:t>
            </a:r>
            <a:r>
              <a:rPr lang="fr-CA" sz="900" b="0" i="0" dirty="0" err="1">
                <a:solidFill>
                  <a:srgbClr val="000000"/>
                </a:solidFill>
                <a:effectLst/>
              </a:rPr>
              <a:t>Chapter</a:t>
            </a:r>
            <a:r>
              <a:rPr lang="fr-CA" sz="900" b="0" i="0" dirty="0">
                <a:solidFill>
                  <a:srgbClr val="000000"/>
                </a:solidFill>
                <a:effectLst/>
              </a:rPr>
              <a:t> 9 - ALARA: </a:t>
            </a:r>
            <a:r>
              <a:rPr lang="fr-CA" sz="900" b="0" i="0" dirty="0" err="1">
                <a:solidFill>
                  <a:srgbClr val="000000"/>
                </a:solidFill>
                <a:effectLst/>
              </a:rPr>
              <a:t>What</a:t>
            </a:r>
            <a:r>
              <a:rPr lang="fr-CA" sz="900" b="0" i="0" dirty="0">
                <a:solidFill>
                  <a:srgbClr val="000000"/>
                </a:solidFill>
                <a:effectLst/>
              </a:rPr>
              <a:t> </a:t>
            </a:r>
            <a:r>
              <a:rPr lang="fr-CA" sz="900" b="0" i="0" dirty="0" err="1">
                <a:solidFill>
                  <a:srgbClr val="000000"/>
                </a:solidFill>
                <a:effectLst/>
              </a:rPr>
              <a:t>is</a:t>
            </a:r>
            <a:r>
              <a:rPr lang="fr-CA" sz="900" b="0" i="0" dirty="0">
                <a:solidFill>
                  <a:srgbClr val="000000"/>
                </a:solidFill>
                <a:effectLst/>
              </a:rPr>
              <a:t> </a:t>
            </a:r>
            <a:r>
              <a:rPr lang="fr-CA" sz="900" b="0" i="0" dirty="0" err="1">
                <a:solidFill>
                  <a:srgbClr val="000000"/>
                </a:solidFill>
                <a:effectLst/>
              </a:rPr>
              <a:t>Reasonably</a:t>
            </a:r>
            <a:r>
              <a:rPr lang="fr-CA" sz="900" b="0" i="0" dirty="0">
                <a:solidFill>
                  <a:srgbClr val="000000"/>
                </a:solidFill>
                <a:effectLst/>
              </a:rPr>
              <a:t> </a:t>
            </a:r>
            <a:r>
              <a:rPr lang="fr-CA" sz="900" b="0" i="0" dirty="0" err="1">
                <a:solidFill>
                  <a:srgbClr val="000000"/>
                </a:solidFill>
                <a:effectLst/>
              </a:rPr>
              <a:t>Achievable</a:t>
            </a:r>
            <a:r>
              <a:rPr lang="fr-CA" sz="900" b="0" i="0" dirty="0">
                <a:solidFill>
                  <a:srgbClr val="000000"/>
                </a:solidFill>
                <a:effectLst/>
              </a:rPr>
              <a:t>? In: </a:t>
            </a:r>
            <a:r>
              <a:rPr lang="fr-CA" sz="900" b="0" i="0" dirty="0" err="1">
                <a:solidFill>
                  <a:srgbClr val="000000"/>
                </a:solidFill>
                <a:effectLst/>
              </a:rPr>
              <a:t>Oughton</a:t>
            </a:r>
            <a:r>
              <a:rPr lang="fr-CA" sz="900" b="0" i="0" dirty="0">
                <a:solidFill>
                  <a:srgbClr val="000000"/>
                </a:solidFill>
                <a:effectLst/>
              </a:rPr>
              <a:t> D, Hansson SO, éditeurs. </a:t>
            </a:r>
            <a:r>
              <a:rPr lang="fr-CA" sz="900" b="0" i="0" dirty="0" err="1">
                <a:solidFill>
                  <a:srgbClr val="000000"/>
                </a:solidFill>
                <a:effectLst/>
              </a:rPr>
              <a:t>Radioactivity</a:t>
            </a:r>
            <a:r>
              <a:rPr lang="fr-CA" sz="900" b="0" i="0" dirty="0">
                <a:solidFill>
                  <a:srgbClr val="000000"/>
                </a:solidFill>
                <a:effectLst/>
              </a:rPr>
              <a:t> in the </a:t>
            </a:r>
            <a:r>
              <a:rPr lang="fr-CA" sz="900" b="0" i="0" dirty="0" err="1">
                <a:solidFill>
                  <a:srgbClr val="000000"/>
                </a:solidFill>
                <a:effectLst/>
              </a:rPr>
              <a:t>Environment</a:t>
            </a:r>
            <a:r>
              <a:rPr lang="fr-CA" sz="900" b="0" i="0" dirty="0">
                <a:solidFill>
                  <a:srgbClr val="000000"/>
                </a:solidFill>
                <a:effectLst/>
              </a:rPr>
              <a:t> [Internet]. Elsevier; 2013. p. 143‑55. Disponible sur: https://www.sciencedirect.com/science/article/pii/B9780080450155000095 </a:t>
            </a:r>
          </a:p>
          <a:p>
            <a:pPr algn="l" rtl="0" fontAlgn="base">
              <a:buNone/>
            </a:pPr>
            <a:r>
              <a:rPr lang="fr-CA" sz="900" b="0" i="0" dirty="0">
                <a:solidFill>
                  <a:srgbClr val="000000"/>
                </a:solidFill>
                <a:effectLst/>
              </a:rPr>
              <a:t>22. </a:t>
            </a:r>
            <a:r>
              <a:rPr lang="fr-CA" sz="900" b="0" i="0" dirty="0" err="1">
                <a:solidFill>
                  <a:srgbClr val="000000"/>
                </a:solidFill>
                <a:effectLst/>
              </a:rPr>
              <a:t>WorkSafe</a:t>
            </a:r>
            <a:r>
              <a:rPr lang="fr-CA" sz="900" b="0" i="0" dirty="0">
                <a:solidFill>
                  <a:srgbClr val="000000"/>
                </a:solidFill>
                <a:effectLst/>
              </a:rPr>
              <a:t> New </a:t>
            </a:r>
            <a:r>
              <a:rPr lang="fr-CA" sz="900" b="0" i="0" dirty="0" err="1">
                <a:solidFill>
                  <a:srgbClr val="000000"/>
                </a:solidFill>
                <a:effectLst/>
              </a:rPr>
              <a:t>Zealand</a:t>
            </a:r>
            <a:r>
              <a:rPr lang="fr-CA" sz="900" b="0" i="0" dirty="0">
                <a:solidFill>
                  <a:srgbClr val="000000"/>
                </a:solidFill>
                <a:effectLst/>
              </a:rPr>
              <a:t>. Management and </a:t>
            </a:r>
            <a:r>
              <a:rPr lang="fr-CA" sz="900" b="0" i="0" dirty="0" err="1">
                <a:solidFill>
                  <a:srgbClr val="000000"/>
                </a:solidFill>
                <a:effectLst/>
              </a:rPr>
              <a:t>removal</a:t>
            </a:r>
            <a:r>
              <a:rPr lang="fr-CA" sz="900" b="0" i="0" dirty="0">
                <a:solidFill>
                  <a:srgbClr val="000000"/>
                </a:solidFill>
                <a:effectLst/>
              </a:rPr>
              <a:t> of </a:t>
            </a:r>
            <a:r>
              <a:rPr lang="fr-CA" sz="900" b="0" i="0" dirty="0" err="1">
                <a:solidFill>
                  <a:srgbClr val="000000"/>
                </a:solidFill>
                <a:effectLst/>
              </a:rPr>
              <a:t>asbestos</a:t>
            </a:r>
            <a:r>
              <a:rPr lang="fr-CA" sz="900" b="0" i="0" dirty="0">
                <a:solidFill>
                  <a:srgbClr val="000000"/>
                </a:solidFill>
                <a:effectLst/>
              </a:rPr>
              <a:t> [Internet]. New </a:t>
            </a:r>
            <a:r>
              <a:rPr lang="fr-CA" sz="900" b="0" i="0" dirty="0" err="1">
                <a:solidFill>
                  <a:srgbClr val="000000"/>
                </a:solidFill>
                <a:effectLst/>
              </a:rPr>
              <a:t>Zealang</a:t>
            </a:r>
            <a:r>
              <a:rPr lang="fr-CA" sz="900" b="0" i="0" dirty="0">
                <a:solidFill>
                  <a:srgbClr val="000000"/>
                </a:solidFill>
                <a:effectLst/>
              </a:rPr>
              <a:t> </a:t>
            </a:r>
            <a:r>
              <a:rPr lang="fr-CA" sz="900" b="0" i="0" dirty="0" err="1">
                <a:solidFill>
                  <a:srgbClr val="000000"/>
                </a:solidFill>
                <a:effectLst/>
              </a:rPr>
              <a:t>Government</a:t>
            </a:r>
            <a:r>
              <a:rPr lang="fr-CA" sz="900" b="0" i="0" dirty="0">
                <a:solidFill>
                  <a:srgbClr val="000000"/>
                </a:solidFill>
                <a:effectLst/>
              </a:rPr>
              <a:t>; 2016 [cité 30 </a:t>
            </a:r>
            <a:r>
              <a:rPr lang="fr-CA" sz="900" b="0" i="0" dirty="0" err="1">
                <a:solidFill>
                  <a:srgbClr val="000000"/>
                </a:solidFill>
                <a:effectLst/>
              </a:rPr>
              <a:t>juill</a:t>
            </a:r>
            <a:r>
              <a:rPr lang="fr-CA" sz="900" b="0" i="0" dirty="0">
                <a:solidFill>
                  <a:srgbClr val="000000"/>
                </a:solidFill>
                <a:effectLst/>
              </a:rPr>
              <a:t> 2025] p. 288. Disponible sur: https://www.worksafe.govt.nz/topic-and-industry/asbestos/management-and-removal-of-asbestos/ </a:t>
            </a:r>
          </a:p>
          <a:p>
            <a:pPr algn="l" rtl="0" fontAlgn="base">
              <a:buNone/>
            </a:pPr>
            <a:r>
              <a:rPr lang="fr-CA" sz="900" b="0" i="0" dirty="0">
                <a:solidFill>
                  <a:srgbClr val="000000"/>
                </a:solidFill>
                <a:effectLst/>
              </a:rPr>
              <a:t>23. Safe Work </a:t>
            </a:r>
            <a:r>
              <a:rPr lang="fr-CA" sz="900" b="0" i="0" dirty="0" err="1">
                <a:solidFill>
                  <a:srgbClr val="000000"/>
                </a:solidFill>
                <a:effectLst/>
              </a:rPr>
              <a:t>Australia</a:t>
            </a:r>
            <a:r>
              <a:rPr lang="fr-CA" sz="900" b="0" i="0" dirty="0">
                <a:solidFill>
                  <a:srgbClr val="000000"/>
                </a:solidFill>
                <a:effectLst/>
              </a:rPr>
              <a:t>. How to manage </a:t>
            </a:r>
            <a:r>
              <a:rPr lang="fr-CA" sz="900" b="0" i="0" dirty="0" err="1">
                <a:solidFill>
                  <a:srgbClr val="000000"/>
                </a:solidFill>
                <a:effectLst/>
              </a:rPr>
              <a:t>work</a:t>
            </a:r>
            <a:r>
              <a:rPr lang="fr-CA" sz="900" b="0" i="0" dirty="0">
                <a:solidFill>
                  <a:srgbClr val="000000"/>
                </a:solidFill>
                <a:effectLst/>
              </a:rPr>
              <a:t> </a:t>
            </a:r>
            <a:r>
              <a:rPr lang="fr-CA" sz="900" b="0" i="0" dirty="0" err="1">
                <a:solidFill>
                  <a:srgbClr val="000000"/>
                </a:solidFill>
                <a:effectLst/>
              </a:rPr>
              <a:t>health</a:t>
            </a:r>
            <a:r>
              <a:rPr lang="fr-CA" sz="900" b="0" i="0" dirty="0">
                <a:solidFill>
                  <a:srgbClr val="000000"/>
                </a:solidFill>
                <a:effectLst/>
              </a:rPr>
              <a:t> and </a:t>
            </a:r>
            <a:r>
              <a:rPr lang="fr-CA" sz="900" b="0" i="0" dirty="0" err="1">
                <a:solidFill>
                  <a:srgbClr val="000000"/>
                </a:solidFill>
                <a:effectLst/>
              </a:rPr>
              <a:t>safety</a:t>
            </a:r>
            <a:r>
              <a:rPr lang="fr-CA" sz="900" b="0" i="0" dirty="0">
                <a:solidFill>
                  <a:srgbClr val="000000"/>
                </a:solidFill>
                <a:effectLst/>
              </a:rPr>
              <a:t> </a:t>
            </a:r>
            <a:r>
              <a:rPr lang="fr-CA" sz="900" b="0" i="0" dirty="0" err="1">
                <a:solidFill>
                  <a:srgbClr val="000000"/>
                </a:solidFill>
                <a:effectLst/>
              </a:rPr>
              <a:t>risks</a:t>
            </a:r>
            <a:r>
              <a:rPr lang="fr-CA" sz="900" b="0" i="0" dirty="0">
                <a:solidFill>
                  <a:srgbClr val="000000"/>
                </a:solidFill>
                <a:effectLst/>
              </a:rPr>
              <a:t> [Internet]. 2024 </a:t>
            </a:r>
            <a:r>
              <a:rPr lang="fr-CA" sz="900" b="0" i="0" dirty="0" err="1">
                <a:solidFill>
                  <a:srgbClr val="000000"/>
                </a:solidFill>
                <a:effectLst/>
              </a:rPr>
              <a:t>nov</a:t>
            </a:r>
            <a:r>
              <a:rPr lang="fr-CA" sz="900" b="0" i="0" dirty="0">
                <a:solidFill>
                  <a:srgbClr val="000000"/>
                </a:solidFill>
                <a:effectLst/>
              </a:rPr>
              <a:t> p. 41. (Code of Practice). Disponible sur: https://www.safeworkaustralia.gov.au/sites/default/files/2024-11/model_code_of_practice-how_to_manage_work_health_and_safety_risks-nov24.pdf </a:t>
            </a:r>
          </a:p>
        </p:txBody>
      </p:sp>
    </p:spTree>
    <p:extLst>
      <p:ext uri="{BB962C8B-B14F-4D97-AF65-F5344CB8AC3E}">
        <p14:creationId xmlns:p14="http://schemas.microsoft.com/office/powerpoint/2010/main" val="267358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D5EC8-2085-74A5-C122-76C95C8569D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D1B27634-921F-8777-C577-3E37A5470448}"/>
              </a:ext>
            </a:extLst>
          </p:cNvPr>
          <p:cNvSpPr>
            <a:spLocks noGrp="1"/>
          </p:cNvSpPr>
          <p:nvPr>
            <p:ph type="title"/>
          </p:nvPr>
        </p:nvSpPr>
        <p:spPr/>
        <p:txBody>
          <a:bodyPr/>
          <a:lstStyle/>
          <a:p>
            <a:r>
              <a:rPr lang="fr-CA" dirty="0"/>
              <a:t>Références consultées (août 2025) </a:t>
            </a:r>
            <a:r>
              <a:rPr lang="fr-CA" b="0" dirty="0"/>
              <a:t>2/2</a:t>
            </a:r>
          </a:p>
        </p:txBody>
      </p:sp>
      <p:sp>
        <p:nvSpPr>
          <p:cNvPr id="2" name="Espace réservé du numéro de diapositive 1">
            <a:extLst>
              <a:ext uri="{FF2B5EF4-FFF2-40B4-BE49-F238E27FC236}">
                <a16:creationId xmlns:a16="http://schemas.microsoft.com/office/drawing/2014/main" id="{BD0ED479-B59F-3BD0-F763-6F608672FE7D}"/>
              </a:ext>
            </a:extLst>
          </p:cNvPr>
          <p:cNvSpPr>
            <a:spLocks noGrp="1"/>
          </p:cNvSpPr>
          <p:nvPr>
            <p:ph type="sldNum" sz="quarter" idx="12"/>
          </p:nvPr>
        </p:nvSpPr>
        <p:spPr/>
        <p:txBody>
          <a:bodyPr/>
          <a:lstStyle/>
          <a:p>
            <a:fld id="{3C45D93D-B4FF-4A6E-A7E0-18BB27CF6AFD}" type="slidenum">
              <a:rPr lang="fr-CA" smtClean="0"/>
              <a:pPr/>
              <a:t>18</a:t>
            </a:fld>
            <a:endParaRPr lang="fr-CA"/>
          </a:p>
        </p:txBody>
      </p:sp>
      <p:sp>
        <p:nvSpPr>
          <p:cNvPr id="7" name="ZoneTexte 6">
            <a:extLst>
              <a:ext uri="{FF2B5EF4-FFF2-40B4-BE49-F238E27FC236}">
                <a16:creationId xmlns:a16="http://schemas.microsoft.com/office/drawing/2014/main" id="{27F986E8-CCF6-0707-EC2C-1DC49C620FDC}"/>
              </a:ext>
            </a:extLst>
          </p:cNvPr>
          <p:cNvSpPr txBox="1"/>
          <p:nvPr/>
        </p:nvSpPr>
        <p:spPr>
          <a:xfrm>
            <a:off x="0" y="1251862"/>
            <a:ext cx="12192000" cy="5355312"/>
          </a:xfrm>
          <a:prstGeom prst="rect">
            <a:avLst/>
          </a:prstGeom>
          <a:noFill/>
        </p:spPr>
        <p:txBody>
          <a:bodyPr wrap="square">
            <a:spAutoFit/>
          </a:bodyPr>
          <a:lstStyle/>
          <a:p>
            <a:pPr algn="l" rtl="0" fontAlgn="base">
              <a:buNone/>
            </a:pPr>
            <a:r>
              <a:rPr lang="fr-CA" sz="900" b="0" i="0" dirty="0">
                <a:solidFill>
                  <a:srgbClr val="000000"/>
                </a:solidFill>
                <a:effectLst/>
              </a:rPr>
              <a:t>24. </a:t>
            </a:r>
            <a:r>
              <a:rPr lang="fr-CA" sz="900" b="0" i="0" dirty="0" err="1">
                <a:solidFill>
                  <a:srgbClr val="000000"/>
                </a:solidFill>
                <a:effectLst/>
              </a:rPr>
              <a:t>WorkSafe</a:t>
            </a:r>
            <a:r>
              <a:rPr lang="fr-CA" sz="900" b="0" i="0" dirty="0">
                <a:solidFill>
                  <a:srgbClr val="000000"/>
                </a:solidFill>
                <a:effectLst/>
              </a:rPr>
              <a:t> New </a:t>
            </a:r>
            <a:r>
              <a:rPr lang="fr-CA" sz="900" b="0" i="0" dirty="0" err="1">
                <a:solidFill>
                  <a:srgbClr val="000000"/>
                </a:solidFill>
                <a:effectLst/>
              </a:rPr>
              <a:t>Zealand</a:t>
            </a:r>
            <a:r>
              <a:rPr lang="fr-CA" sz="900" b="0" i="0" dirty="0">
                <a:solidFill>
                  <a:srgbClr val="000000"/>
                </a:solidFill>
                <a:effectLst/>
              </a:rPr>
              <a:t>. </a:t>
            </a:r>
            <a:r>
              <a:rPr lang="fr-CA" sz="900" b="0" i="0" dirty="0" err="1">
                <a:solidFill>
                  <a:srgbClr val="000000"/>
                </a:solidFill>
                <a:effectLst/>
              </a:rPr>
              <a:t>Managing</a:t>
            </a:r>
            <a:r>
              <a:rPr lang="fr-CA" sz="900" b="0" i="0" dirty="0">
                <a:solidFill>
                  <a:srgbClr val="000000"/>
                </a:solidFill>
                <a:effectLst/>
              </a:rPr>
              <a:t> </a:t>
            </a:r>
            <a:r>
              <a:rPr lang="fr-CA" sz="900" b="0" i="0" dirty="0" err="1">
                <a:solidFill>
                  <a:srgbClr val="000000"/>
                </a:solidFill>
                <a:effectLst/>
              </a:rPr>
              <a:t>asbestos</a:t>
            </a:r>
            <a:r>
              <a:rPr lang="fr-CA" sz="900" b="0" i="0" dirty="0">
                <a:solidFill>
                  <a:srgbClr val="000000"/>
                </a:solidFill>
                <a:effectLst/>
              </a:rPr>
              <a:t> in </a:t>
            </a:r>
            <a:r>
              <a:rPr lang="fr-CA" sz="900" b="0" i="0" dirty="0" err="1">
                <a:solidFill>
                  <a:srgbClr val="000000"/>
                </a:solidFill>
                <a:effectLst/>
              </a:rPr>
              <a:t>your</a:t>
            </a:r>
            <a:r>
              <a:rPr lang="fr-CA" sz="900" b="0" i="0" dirty="0">
                <a:solidFill>
                  <a:srgbClr val="000000"/>
                </a:solidFill>
                <a:effectLst/>
              </a:rPr>
              <a:t> building or </a:t>
            </a:r>
            <a:r>
              <a:rPr lang="fr-CA" sz="900" b="0" i="0" dirty="0" err="1">
                <a:solidFill>
                  <a:srgbClr val="000000"/>
                </a:solidFill>
                <a:effectLst/>
              </a:rPr>
              <a:t>workplace</a:t>
            </a:r>
            <a:r>
              <a:rPr lang="fr-CA" sz="900" b="0" i="0" dirty="0">
                <a:solidFill>
                  <a:srgbClr val="000000"/>
                </a:solidFill>
                <a:effectLst/>
              </a:rPr>
              <a:t>. 2024 août p. 84. (Good Practice Guidelines).  </a:t>
            </a:r>
          </a:p>
          <a:p>
            <a:pPr algn="l" rtl="0" fontAlgn="base">
              <a:buNone/>
            </a:pPr>
            <a:r>
              <a:rPr lang="fr-CA" sz="900" b="0" i="0" dirty="0">
                <a:solidFill>
                  <a:srgbClr val="000000"/>
                </a:solidFill>
                <a:effectLst/>
              </a:rPr>
              <a:t>25. Risk management [Internet]. Sydney: Standards </a:t>
            </a:r>
            <a:r>
              <a:rPr lang="fr-CA" sz="900" b="0" i="0" dirty="0" err="1">
                <a:solidFill>
                  <a:srgbClr val="000000"/>
                </a:solidFill>
                <a:effectLst/>
              </a:rPr>
              <a:t>Australia</a:t>
            </a:r>
            <a:r>
              <a:rPr lang="fr-CA" sz="900" b="0" i="0" dirty="0">
                <a:solidFill>
                  <a:srgbClr val="000000"/>
                </a:solidFill>
                <a:effectLst/>
              </a:rPr>
              <a:t> et Standards New </a:t>
            </a:r>
            <a:r>
              <a:rPr lang="fr-CA" sz="900" b="0" i="0" dirty="0" err="1">
                <a:solidFill>
                  <a:srgbClr val="000000"/>
                </a:solidFill>
                <a:effectLst/>
              </a:rPr>
              <a:t>Zealand</a:t>
            </a:r>
            <a:r>
              <a:rPr lang="fr-CA" sz="900" b="0" i="0" dirty="0">
                <a:solidFill>
                  <a:srgbClr val="000000"/>
                </a:solidFill>
                <a:effectLst/>
              </a:rPr>
              <a:t>; 2004 p. 39. (</a:t>
            </a:r>
            <a:r>
              <a:rPr lang="fr-CA" sz="900" b="0" i="0" dirty="0" err="1">
                <a:solidFill>
                  <a:srgbClr val="000000"/>
                </a:solidFill>
                <a:effectLst/>
              </a:rPr>
              <a:t>Australian</a:t>
            </a:r>
            <a:r>
              <a:rPr lang="fr-CA" sz="900" b="0" i="0" dirty="0">
                <a:solidFill>
                  <a:srgbClr val="000000"/>
                </a:solidFill>
                <a:effectLst/>
              </a:rPr>
              <a:t>, New </a:t>
            </a:r>
            <a:r>
              <a:rPr lang="fr-CA" sz="900" b="0" i="0" dirty="0" err="1">
                <a:solidFill>
                  <a:srgbClr val="000000"/>
                </a:solidFill>
                <a:effectLst/>
              </a:rPr>
              <a:t>Zealand</a:t>
            </a:r>
            <a:r>
              <a:rPr lang="fr-CA" sz="900" b="0" i="0" dirty="0">
                <a:solidFill>
                  <a:srgbClr val="000000"/>
                </a:solidFill>
                <a:effectLst/>
              </a:rPr>
              <a:t> Standard). Report No.: AS/NZS 4360:2004. Disponible sur: http://mkidn.gov.pl/media/docs/pol_obronna/20150309_3-NZ-AUST-2004.pdf </a:t>
            </a:r>
          </a:p>
          <a:p>
            <a:pPr algn="l" rtl="0" fontAlgn="base">
              <a:buNone/>
            </a:pPr>
            <a:r>
              <a:rPr lang="fr-CA" sz="900" b="0" i="0" dirty="0">
                <a:solidFill>
                  <a:srgbClr val="000000"/>
                </a:solidFill>
                <a:effectLst/>
              </a:rPr>
              <a:t>26. Commission canadienne de sûreté nucléaire. Radioprotection [Internet]. Gouvernement du Canada; 2025 </a:t>
            </a:r>
            <a:r>
              <a:rPr lang="fr-CA" sz="900" b="0" i="0" dirty="0" err="1">
                <a:solidFill>
                  <a:srgbClr val="000000"/>
                </a:solidFill>
                <a:effectLst/>
              </a:rPr>
              <a:t>avr</a:t>
            </a:r>
            <a:r>
              <a:rPr lang="fr-CA" sz="900" b="0" i="0" dirty="0">
                <a:solidFill>
                  <a:srgbClr val="000000"/>
                </a:solidFill>
                <a:effectLst/>
              </a:rPr>
              <a:t> [cité 12 août 2025] p. 97. Report No.: REGDOC-2.7.1, version 1.1. Disponible sur: https://api.cnsc-ccsn.gc.ca/dms/digital-medias/REGDOC-2-7-1-V-1-1-Radiation-Protection-fra.pdf/object </a:t>
            </a:r>
          </a:p>
          <a:p>
            <a:pPr algn="l" rtl="0" fontAlgn="base">
              <a:buNone/>
            </a:pPr>
            <a:r>
              <a:rPr lang="fr-CA" sz="900" b="0" i="0" dirty="0">
                <a:solidFill>
                  <a:srgbClr val="000000"/>
                </a:solidFill>
                <a:effectLst/>
              </a:rPr>
              <a:t>27. Stevens ME, </a:t>
            </a:r>
            <a:r>
              <a:rPr lang="fr-CA" sz="900" b="0" i="0" dirty="0" err="1">
                <a:solidFill>
                  <a:srgbClr val="000000"/>
                </a:solidFill>
                <a:effectLst/>
              </a:rPr>
              <a:t>Paustenbach</a:t>
            </a:r>
            <a:r>
              <a:rPr lang="fr-CA" sz="900" b="0" i="0" dirty="0">
                <a:solidFill>
                  <a:srgbClr val="000000"/>
                </a:solidFill>
                <a:effectLst/>
              </a:rPr>
              <a:t> DJ, </a:t>
            </a:r>
            <a:r>
              <a:rPr lang="fr-CA" sz="900" b="0" i="0" dirty="0" err="1">
                <a:solidFill>
                  <a:srgbClr val="000000"/>
                </a:solidFill>
                <a:effectLst/>
              </a:rPr>
              <a:t>Korchevskiy</a:t>
            </a:r>
            <a:r>
              <a:rPr lang="fr-CA" sz="900" b="0" i="0" dirty="0">
                <a:solidFill>
                  <a:srgbClr val="000000"/>
                </a:solidFill>
                <a:effectLst/>
              </a:rPr>
              <a:t> A. </a:t>
            </a:r>
            <a:r>
              <a:rPr lang="fr-CA" sz="900" b="0" i="0" dirty="0" err="1">
                <a:solidFill>
                  <a:srgbClr val="000000"/>
                </a:solidFill>
                <a:effectLst/>
              </a:rPr>
              <a:t>Exposure-response</a:t>
            </a:r>
            <a:r>
              <a:rPr lang="fr-CA" sz="900" b="0" i="0" dirty="0">
                <a:solidFill>
                  <a:srgbClr val="000000"/>
                </a:solidFill>
                <a:effectLst/>
              </a:rPr>
              <a:t> </a:t>
            </a:r>
            <a:r>
              <a:rPr lang="fr-CA" sz="900" b="0" i="0" dirty="0" err="1">
                <a:solidFill>
                  <a:srgbClr val="000000"/>
                </a:solidFill>
                <a:effectLst/>
              </a:rPr>
              <a:t>analysis</a:t>
            </a:r>
            <a:r>
              <a:rPr lang="fr-CA" sz="900" b="0" i="0" dirty="0">
                <a:solidFill>
                  <a:srgbClr val="000000"/>
                </a:solidFill>
                <a:effectLst/>
              </a:rPr>
              <a:t> of </a:t>
            </a:r>
            <a:r>
              <a:rPr lang="fr-CA" sz="900" b="0" i="0" dirty="0" err="1">
                <a:solidFill>
                  <a:srgbClr val="000000"/>
                </a:solidFill>
                <a:effectLst/>
              </a:rPr>
              <a:t>recent</a:t>
            </a:r>
            <a:r>
              <a:rPr lang="fr-CA" sz="900" b="0" i="0" dirty="0">
                <a:solidFill>
                  <a:srgbClr val="000000"/>
                </a:solidFill>
                <a:effectLst/>
              </a:rPr>
              <a:t> </a:t>
            </a:r>
            <a:r>
              <a:rPr lang="fr-CA" sz="900" b="0" i="0" dirty="0" err="1">
                <a:solidFill>
                  <a:srgbClr val="000000"/>
                </a:solidFill>
                <a:effectLst/>
              </a:rPr>
              <a:t>epidemiological</a:t>
            </a:r>
            <a:r>
              <a:rPr lang="fr-CA" sz="900" b="0" i="0" dirty="0">
                <a:solidFill>
                  <a:srgbClr val="000000"/>
                </a:solidFill>
                <a:effectLst/>
              </a:rPr>
              <a:t> data: </a:t>
            </a:r>
            <a:r>
              <a:rPr lang="fr-CA" sz="900" b="0" i="0" dirty="0" err="1">
                <a:solidFill>
                  <a:srgbClr val="000000"/>
                </a:solidFill>
                <a:effectLst/>
              </a:rPr>
              <a:t>Proposed</a:t>
            </a:r>
            <a:r>
              <a:rPr lang="fr-CA" sz="900" b="0" i="0" dirty="0">
                <a:solidFill>
                  <a:srgbClr val="000000"/>
                </a:solidFill>
                <a:effectLst/>
              </a:rPr>
              <a:t> </a:t>
            </a:r>
            <a:r>
              <a:rPr lang="fr-CA" sz="900" b="0" i="0" dirty="0" err="1">
                <a:solidFill>
                  <a:srgbClr val="000000"/>
                </a:solidFill>
                <a:effectLst/>
              </a:rPr>
              <a:t>risk</a:t>
            </a:r>
            <a:r>
              <a:rPr lang="fr-CA" sz="900" b="0" i="0" dirty="0">
                <a:solidFill>
                  <a:srgbClr val="000000"/>
                </a:solidFill>
                <a:effectLst/>
              </a:rPr>
              <a:t> </a:t>
            </a:r>
            <a:r>
              <a:rPr lang="fr-CA" sz="900" b="0" i="0" dirty="0" err="1">
                <a:solidFill>
                  <a:srgbClr val="000000"/>
                </a:solidFill>
                <a:effectLst/>
              </a:rPr>
              <a:t>based</a:t>
            </a:r>
            <a:r>
              <a:rPr lang="fr-CA" sz="900" b="0" i="0" dirty="0">
                <a:solidFill>
                  <a:srgbClr val="000000"/>
                </a:solidFill>
                <a:effectLst/>
              </a:rPr>
              <a:t>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a:t>
            </a:r>
            <a:r>
              <a:rPr lang="fr-CA" sz="900" b="0" i="0" dirty="0" err="1">
                <a:solidFill>
                  <a:srgbClr val="000000"/>
                </a:solidFill>
                <a:effectLst/>
              </a:rPr>
              <a:t>limits</a:t>
            </a:r>
            <a:r>
              <a:rPr lang="fr-CA" sz="900" b="0" i="0" dirty="0">
                <a:solidFill>
                  <a:srgbClr val="000000"/>
                </a:solidFill>
                <a:effectLst/>
              </a:rPr>
              <a:t> for </a:t>
            </a:r>
            <a:r>
              <a:rPr lang="fr-CA" sz="900" b="0" i="0" dirty="0" err="1">
                <a:solidFill>
                  <a:srgbClr val="000000"/>
                </a:solidFill>
                <a:effectLst/>
              </a:rPr>
              <a:t>various</a:t>
            </a:r>
            <a:r>
              <a:rPr lang="fr-CA" sz="900" b="0" i="0" dirty="0">
                <a:solidFill>
                  <a:srgbClr val="000000"/>
                </a:solidFill>
                <a:effectLst/>
              </a:rPr>
              <a:t> </a:t>
            </a:r>
            <a:r>
              <a:rPr lang="fr-CA" sz="900" b="0" i="0" dirty="0" err="1">
                <a:solidFill>
                  <a:srgbClr val="000000"/>
                </a:solidFill>
                <a:effectLst/>
              </a:rPr>
              <a:t>mineral</a:t>
            </a:r>
            <a:r>
              <a:rPr lang="fr-CA" sz="900" b="0" i="0" dirty="0">
                <a:solidFill>
                  <a:srgbClr val="000000"/>
                </a:solidFill>
                <a:effectLst/>
              </a:rPr>
              <a:t> types of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Chemico-Biological</a:t>
            </a:r>
            <a:r>
              <a:rPr lang="fr-CA" sz="900" b="0" i="0" dirty="0">
                <a:solidFill>
                  <a:srgbClr val="000000"/>
                </a:solidFill>
                <a:effectLst/>
              </a:rPr>
              <a:t> Interactions [Internet]. 8 </a:t>
            </a:r>
            <a:r>
              <a:rPr lang="fr-CA" sz="900" b="0" i="0" dirty="0" err="1">
                <a:solidFill>
                  <a:srgbClr val="000000"/>
                </a:solidFill>
                <a:effectLst/>
              </a:rPr>
              <a:t>juill</a:t>
            </a:r>
            <a:r>
              <a:rPr lang="fr-CA" sz="900" b="0" i="0" dirty="0">
                <a:solidFill>
                  <a:srgbClr val="000000"/>
                </a:solidFill>
                <a:effectLst/>
              </a:rPr>
              <a:t> 2025 [cité 22 </a:t>
            </a:r>
            <a:r>
              <a:rPr lang="fr-CA" sz="900" b="0" i="0" dirty="0" err="1">
                <a:solidFill>
                  <a:srgbClr val="000000"/>
                </a:solidFill>
                <a:effectLst/>
              </a:rPr>
              <a:t>juill</a:t>
            </a:r>
            <a:r>
              <a:rPr lang="fr-CA" sz="900" b="0" i="0" dirty="0">
                <a:solidFill>
                  <a:srgbClr val="000000"/>
                </a:solidFill>
                <a:effectLst/>
              </a:rPr>
              <a:t> 2025];44. Disponible sur: https://www.sciencedirect.com/science/article/pii/S0009279725002753 </a:t>
            </a:r>
          </a:p>
          <a:p>
            <a:pPr algn="l" rtl="0" fontAlgn="base">
              <a:buNone/>
            </a:pPr>
            <a:r>
              <a:rPr lang="fr-CA" sz="900" b="0" i="0" dirty="0">
                <a:solidFill>
                  <a:srgbClr val="000000"/>
                </a:solidFill>
                <a:effectLst/>
              </a:rPr>
              <a:t>28. EPA US. </a:t>
            </a:r>
            <a:r>
              <a:rPr lang="fr-CA" sz="900" b="0" i="0" dirty="0" err="1">
                <a:solidFill>
                  <a:srgbClr val="000000"/>
                </a:solidFill>
                <a:effectLst/>
              </a:rPr>
              <a:t>Learn</a:t>
            </a:r>
            <a:r>
              <a:rPr lang="fr-CA" sz="900" b="0" i="0" dirty="0">
                <a:solidFill>
                  <a:srgbClr val="000000"/>
                </a:solidFill>
                <a:effectLst/>
              </a:rPr>
              <a:t> About Asbestos [Internet]. 2024 [cité 22 </a:t>
            </a:r>
            <a:r>
              <a:rPr lang="fr-CA" sz="900" b="0" i="0" dirty="0" err="1">
                <a:solidFill>
                  <a:srgbClr val="000000"/>
                </a:solidFill>
                <a:effectLst/>
              </a:rPr>
              <a:t>juill</a:t>
            </a:r>
            <a:r>
              <a:rPr lang="fr-CA" sz="900" b="0" i="0" dirty="0">
                <a:solidFill>
                  <a:srgbClr val="000000"/>
                </a:solidFill>
                <a:effectLst/>
              </a:rPr>
              <a:t> 2025]. Disponible sur: https://www.epa.gov/asbestos/learn-about-asbestos </a:t>
            </a:r>
          </a:p>
          <a:p>
            <a:pPr algn="l" rtl="0" fontAlgn="base">
              <a:buNone/>
            </a:pPr>
            <a:r>
              <a:rPr lang="fr-CA" sz="900" b="0" i="0" dirty="0">
                <a:solidFill>
                  <a:srgbClr val="000000"/>
                </a:solidFill>
                <a:effectLst/>
              </a:rPr>
              <a:t>29. </a:t>
            </a:r>
            <a:r>
              <a:rPr lang="fr-CA" sz="900" b="0" i="0" dirty="0" err="1">
                <a:solidFill>
                  <a:srgbClr val="000000"/>
                </a:solidFill>
                <a:effectLst/>
              </a:rPr>
              <a:t>Xiong</a:t>
            </a:r>
            <a:r>
              <a:rPr lang="fr-CA" sz="900" b="0" i="0" dirty="0">
                <a:solidFill>
                  <a:srgbClr val="000000"/>
                </a:solidFill>
                <a:effectLst/>
              </a:rPr>
              <a:t> X, Zhang S, Liao X, Du J, Zheng W, Hu S, et al. An </a:t>
            </a:r>
            <a:r>
              <a:rPr lang="fr-CA" sz="900" b="0" i="0" dirty="0" err="1">
                <a:solidFill>
                  <a:srgbClr val="000000"/>
                </a:solidFill>
                <a:effectLst/>
              </a:rPr>
              <a:t>umbrella</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of the </a:t>
            </a:r>
            <a:r>
              <a:rPr lang="fr-CA" sz="900" b="0" i="0" dirty="0" err="1">
                <a:solidFill>
                  <a:srgbClr val="000000"/>
                </a:solidFill>
                <a:effectLst/>
              </a:rPr>
              <a:t>evidence</a:t>
            </a:r>
            <a:r>
              <a:rPr lang="fr-CA" sz="900" b="0" i="0" dirty="0">
                <a:solidFill>
                  <a:srgbClr val="000000"/>
                </a:solidFill>
                <a:effectLst/>
              </a:rPr>
              <a:t> </a:t>
            </a:r>
            <a:r>
              <a:rPr lang="fr-CA" sz="900" b="0" i="0" dirty="0" err="1">
                <a:solidFill>
                  <a:srgbClr val="000000"/>
                </a:solidFill>
                <a:effectLst/>
              </a:rPr>
              <a:t>associating</a:t>
            </a:r>
            <a:r>
              <a:rPr lang="fr-CA" sz="900" b="0" i="0" dirty="0">
                <a:solidFill>
                  <a:srgbClr val="000000"/>
                </a:solidFill>
                <a:effectLst/>
              </a:rPr>
              <a:t>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carcinogens</a:t>
            </a:r>
            <a:r>
              <a:rPr lang="fr-CA" sz="900" b="0" i="0" dirty="0">
                <a:solidFill>
                  <a:srgbClr val="000000"/>
                </a:solidFill>
                <a:effectLst/>
              </a:rPr>
              <a:t> and cancer </a:t>
            </a:r>
            <a:r>
              <a:rPr lang="fr-CA" sz="900" b="0" i="0" dirty="0" err="1">
                <a:solidFill>
                  <a:srgbClr val="000000"/>
                </a:solidFill>
                <a:effectLst/>
              </a:rPr>
              <a:t>risk</a:t>
            </a:r>
            <a:r>
              <a:rPr lang="fr-CA" sz="900" b="0" i="0" dirty="0">
                <a:solidFill>
                  <a:srgbClr val="000000"/>
                </a:solidFill>
                <a:effectLst/>
              </a:rPr>
              <a:t> at 19 </a:t>
            </a:r>
            <a:r>
              <a:rPr lang="fr-CA" sz="900" b="0" i="0" dirty="0" err="1">
                <a:solidFill>
                  <a:srgbClr val="000000"/>
                </a:solidFill>
                <a:effectLst/>
              </a:rPr>
              <a:t>anatomical</a:t>
            </a:r>
            <a:r>
              <a:rPr lang="fr-CA" sz="900" b="0" i="0" dirty="0">
                <a:solidFill>
                  <a:srgbClr val="000000"/>
                </a:solidFill>
                <a:effectLst/>
              </a:rPr>
              <a:t> sites. </a:t>
            </a:r>
            <a:r>
              <a:rPr lang="fr-CA" sz="900" b="0" i="0" dirty="0" err="1">
                <a:solidFill>
                  <a:srgbClr val="000000"/>
                </a:solidFill>
                <a:effectLst/>
              </a:rPr>
              <a:t>Environmental</a:t>
            </a:r>
            <a:r>
              <a:rPr lang="fr-CA" sz="900" b="0" i="0" dirty="0">
                <a:solidFill>
                  <a:srgbClr val="000000"/>
                </a:solidFill>
                <a:effectLst/>
              </a:rPr>
              <a:t> pollution (</a:t>
            </a:r>
            <a:r>
              <a:rPr lang="fr-CA" sz="900" b="0" i="0" dirty="0" err="1">
                <a:solidFill>
                  <a:srgbClr val="000000"/>
                </a:solidFill>
                <a:effectLst/>
              </a:rPr>
              <a:t>Barking</a:t>
            </a:r>
            <a:r>
              <a:rPr lang="fr-CA" sz="900" b="0" i="0" dirty="0">
                <a:solidFill>
                  <a:srgbClr val="000000"/>
                </a:solidFill>
                <a:effectLst/>
              </a:rPr>
              <a:t>, Essex : 1987) [Internet]. 15 mars 2024;345:123531. Disponible sur: https://ezproxy.uqar.ca/login?url=https://search.ebscohost.com/login.aspx?direct=true&amp;db=mnh&amp;AN=38341059&amp;lang=fr&amp;site=ehost-live&amp;scope=site </a:t>
            </a:r>
          </a:p>
          <a:p>
            <a:pPr algn="l" rtl="0" fontAlgn="base">
              <a:buNone/>
            </a:pPr>
            <a:r>
              <a:rPr lang="fr-CA" sz="900" b="0" i="0" dirty="0">
                <a:solidFill>
                  <a:srgbClr val="000000"/>
                </a:solidFill>
                <a:effectLst/>
              </a:rPr>
              <a:t>30. Asbestos and </a:t>
            </a:r>
            <a:r>
              <a:rPr lang="fr-CA" sz="900" b="0" i="0" dirty="0" err="1">
                <a:solidFill>
                  <a:srgbClr val="000000"/>
                </a:solidFill>
                <a:effectLst/>
              </a:rPr>
              <a:t>Silica</a:t>
            </a:r>
            <a:r>
              <a:rPr lang="fr-CA" sz="900" b="0" i="0" dirty="0">
                <a:solidFill>
                  <a:srgbClr val="000000"/>
                </a:solidFill>
                <a:effectLst/>
              </a:rPr>
              <a:t> </a:t>
            </a:r>
            <a:r>
              <a:rPr lang="fr-CA" sz="900" b="0" i="0" dirty="0" err="1">
                <a:solidFill>
                  <a:srgbClr val="000000"/>
                </a:solidFill>
                <a:effectLst/>
              </a:rPr>
              <a:t>Safety</a:t>
            </a:r>
            <a:r>
              <a:rPr lang="fr-CA" sz="900" b="0" i="0" dirty="0">
                <a:solidFill>
                  <a:srgbClr val="000000"/>
                </a:solidFill>
                <a:effectLst/>
              </a:rPr>
              <a:t> and </a:t>
            </a:r>
            <a:r>
              <a:rPr lang="fr-CA" sz="900" b="0" i="0" dirty="0" err="1">
                <a:solidFill>
                  <a:srgbClr val="000000"/>
                </a:solidFill>
                <a:effectLst/>
              </a:rPr>
              <a:t>Eradication</a:t>
            </a:r>
            <a:r>
              <a:rPr lang="fr-CA" sz="900" b="0" i="0" dirty="0">
                <a:solidFill>
                  <a:srgbClr val="000000"/>
                </a:solidFill>
                <a:effectLst/>
              </a:rPr>
              <a:t> Agency. </a:t>
            </a:r>
            <a:r>
              <a:rPr lang="fr-CA" sz="900" b="0" i="0" dirty="0" err="1">
                <a:solidFill>
                  <a:srgbClr val="000000"/>
                </a:solidFill>
                <a:effectLst/>
              </a:rPr>
              <a:t>Communicating</a:t>
            </a:r>
            <a:r>
              <a:rPr lang="fr-CA" sz="900" b="0" i="0" dirty="0">
                <a:solidFill>
                  <a:srgbClr val="000000"/>
                </a:solidFill>
                <a:effectLst/>
              </a:rPr>
              <a:t>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facts</a:t>
            </a:r>
            <a:r>
              <a:rPr lang="fr-CA" sz="900" b="0" i="0" dirty="0">
                <a:solidFill>
                  <a:srgbClr val="000000"/>
                </a:solidFill>
                <a:effectLst/>
              </a:rPr>
              <a:t> and figures to the public [Internet]. </a:t>
            </a:r>
            <a:r>
              <a:rPr lang="fr-CA" sz="900" b="0" i="0" dirty="0" err="1">
                <a:solidFill>
                  <a:srgbClr val="000000"/>
                </a:solidFill>
                <a:effectLst/>
              </a:rPr>
              <a:t>Australian</a:t>
            </a:r>
            <a:r>
              <a:rPr lang="fr-CA" sz="900" b="0" i="0" dirty="0">
                <a:solidFill>
                  <a:srgbClr val="000000"/>
                </a:solidFill>
                <a:effectLst/>
              </a:rPr>
              <a:t> </a:t>
            </a:r>
            <a:r>
              <a:rPr lang="fr-CA" sz="900" b="0" i="0" dirty="0" err="1">
                <a:solidFill>
                  <a:srgbClr val="000000"/>
                </a:solidFill>
                <a:effectLst/>
              </a:rPr>
              <a:t>Government</a:t>
            </a:r>
            <a:r>
              <a:rPr lang="fr-CA" sz="900" b="0" i="0" dirty="0">
                <a:solidFill>
                  <a:srgbClr val="000000"/>
                </a:solidFill>
                <a:effectLst/>
              </a:rPr>
              <a:t>; 2025 mars p. 32. (Asbestos National Strategic Plan - </a:t>
            </a:r>
            <a:r>
              <a:rPr lang="fr-CA" sz="900" b="0" i="0" dirty="0" err="1">
                <a:solidFill>
                  <a:srgbClr val="000000"/>
                </a:solidFill>
                <a:effectLst/>
              </a:rPr>
              <a:t>Implementation</a:t>
            </a:r>
            <a:r>
              <a:rPr lang="fr-CA" sz="900" b="0" i="0" dirty="0">
                <a:solidFill>
                  <a:srgbClr val="000000"/>
                </a:solidFill>
                <a:effectLst/>
              </a:rPr>
              <a:t> 2024-30). Disponible sur: https://www.asbestossafety.gov.au/sites/default/files/documents/2022-11/Communicating%20asbestos%20facts%20and%20figures%20guide_3.PDF </a:t>
            </a:r>
          </a:p>
          <a:p>
            <a:pPr algn="l" rtl="0" fontAlgn="base">
              <a:buNone/>
            </a:pPr>
            <a:r>
              <a:rPr lang="fr-CA" sz="900" b="0" i="0" dirty="0">
                <a:solidFill>
                  <a:srgbClr val="000000"/>
                </a:solidFill>
                <a:effectLst/>
              </a:rPr>
              <a:t>31. ANSES. Revue systématique de la littérature visant à dresser un état des lieux des connaissances actuelles sur la caractérisation du danger lié à l’ingestion d’amiante [Internet]. Maisons-Alfort: ANSES; 2021 </a:t>
            </a:r>
            <a:r>
              <a:rPr lang="fr-CA" sz="900" b="0" i="0" dirty="0" err="1">
                <a:solidFill>
                  <a:srgbClr val="000000"/>
                </a:solidFill>
                <a:effectLst/>
              </a:rPr>
              <a:t>juill</a:t>
            </a:r>
            <a:r>
              <a:rPr lang="fr-CA" sz="900" b="0" i="0" dirty="0">
                <a:solidFill>
                  <a:srgbClr val="000000"/>
                </a:solidFill>
                <a:effectLst/>
              </a:rPr>
              <a:t> p. 340. Report No.: 2018-SA-0001. Disponible sur: https://www.anses.fr/fr/system/files/EAUX2018SA0001Ra.pdf#page=12.58 </a:t>
            </a:r>
          </a:p>
          <a:p>
            <a:pPr algn="l" rtl="0" fontAlgn="base">
              <a:buNone/>
            </a:pPr>
            <a:r>
              <a:rPr lang="fr-CA" sz="900" b="0" i="0" dirty="0">
                <a:solidFill>
                  <a:srgbClr val="000000"/>
                </a:solidFill>
                <a:effectLst/>
              </a:rPr>
              <a:t>32. </a:t>
            </a:r>
            <a:r>
              <a:rPr lang="fr-CA" sz="900" b="0" i="0" dirty="0" err="1">
                <a:solidFill>
                  <a:srgbClr val="000000"/>
                </a:solidFill>
                <a:effectLst/>
              </a:rPr>
              <a:t>Koehoorn</a:t>
            </a:r>
            <a:r>
              <a:rPr lang="fr-CA" sz="900" b="0" i="0" dirty="0">
                <a:solidFill>
                  <a:srgbClr val="000000"/>
                </a:solidFill>
                <a:effectLst/>
              </a:rPr>
              <a:t> M, </a:t>
            </a:r>
            <a:r>
              <a:rPr lang="fr-CA" sz="900" b="0" i="0" dirty="0" err="1">
                <a:solidFill>
                  <a:srgbClr val="000000"/>
                </a:solidFill>
                <a:effectLst/>
              </a:rPr>
              <a:t>McLeod</a:t>
            </a:r>
            <a:r>
              <a:rPr lang="fr-CA" sz="900" b="0" i="0" dirty="0">
                <a:solidFill>
                  <a:srgbClr val="000000"/>
                </a:solidFill>
                <a:effectLst/>
              </a:rPr>
              <a:t> CB, Fan J, </a:t>
            </a:r>
            <a:r>
              <a:rPr lang="fr-CA" sz="900" b="0" i="0" dirty="0" err="1">
                <a:solidFill>
                  <a:srgbClr val="000000"/>
                </a:solidFill>
                <a:effectLst/>
              </a:rPr>
              <a:t>Arrandale</a:t>
            </a:r>
            <a:r>
              <a:rPr lang="fr-CA" sz="900" b="0" i="0" dirty="0">
                <a:solidFill>
                  <a:srgbClr val="000000"/>
                </a:solidFill>
                <a:effectLst/>
              </a:rPr>
              <a:t> VH, Davies HW, </a:t>
            </a:r>
            <a:r>
              <a:rPr lang="fr-CA" sz="900" b="0" i="0" dirty="0" err="1">
                <a:solidFill>
                  <a:srgbClr val="000000"/>
                </a:solidFill>
                <a:effectLst/>
              </a:rPr>
              <a:t>Dement</a:t>
            </a:r>
            <a:r>
              <a:rPr lang="fr-CA" sz="900" b="0" i="0" dirty="0">
                <a:solidFill>
                  <a:srgbClr val="000000"/>
                </a:solidFill>
                <a:effectLst/>
              </a:rPr>
              <a:t> JM, et al.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and gastrointestinal cancers: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and </a:t>
            </a:r>
            <a:r>
              <a:rPr lang="fr-CA" sz="900" b="0" i="0" dirty="0" err="1">
                <a:solidFill>
                  <a:srgbClr val="000000"/>
                </a:solidFill>
                <a:effectLst/>
              </a:rPr>
              <a:t>meta</a:t>
            </a:r>
            <a:r>
              <a:rPr lang="fr-CA" sz="900" b="0" i="0" dirty="0">
                <a:solidFill>
                  <a:srgbClr val="000000"/>
                </a:solidFill>
                <a:effectLst/>
              </a:rPr>
              <a:t>-analyses. </a:t>
            </a:r>
            <a:r>
              <a:rPr lang="fr-CA" sz="900" b="0" i="0" dirty="0" err="1">
                <a:solidFill>
                  <a:srgbClr val="000000"/>
                </a:solidFill>
                <a:effectLst/>
              </a:rPr>
              <a:t>Occup</a:t>
            </a:r>
            <a:r>
              <a:rPr lang="fr-CA" sz="900" b="0" i="0" dirty="0">
                <a:solidFill>
                  <a:srgbClr val="000000"/>
                </a:solidFill>
                <a:effectLst/>
              </a:rPr>
              <a:t> Environ Med [Internet]. 1 </a:t>
            </a:r>
            <a:r>
              <a:rPr lang="fr-CA" sz="900" b="0" i="0" dirty="0" err="1">
                <a:solidFill>
                  <a:srgbClr val="000000"/>
                </a:solidFill>
                <a:effectLst/>
              </a:rPr>
              <a:t>déc</a:t>
            </a:r>
            <a:r>
              <a:rPr lang="fr-CA" sz="900" b="0" i="0" dirty="0">
                <a:solidFill>
                  <a:srgbClr val="000000"/>
                </a:solidFill>
                <a:effectLst/>
              </a:rPr>
              <a:t> 2024;81(12):639. Disponible sur: http://oem.bmj.com/content/81/12/639.abstract </a:t>
            </a:r>
          </a:p>
          <a:p>
            <a:pPr algn="l" rtl="0" fontAlgn="base">
              <a:buNone/>
            </a:pPr>
            <a:r>
              <a:rPr lang="fr-CA" sz="900" b="0" i="0" dirty="0">
                <a:solidFill>
                  <a:srgbClr val="000000"/>
                </a:solidFill>
                <a:effectLst/>
              </a:rPr>
              <a:t>33. </a:t>
            </a:r>
            <a:r>
              <a:rPr lang="fr-CA" sz="900" b="0" i="0" dirty="0" err="1">
                <a:solidFill>
                  <a:srgbClr val="000000"/>
                </a:solidFill>
                <a:effectLst/>
              </a:rPr>
              <a:t>Kwak</a:t>
            </a:r>
            <a:r>
              <a:rPr lang="fr-CA" sz="900" b="0" i="0" dirty="0">
                <a:solidFill>
                  <a:srgbClr val="000000"/>
                </a:solidFill>
                <a:effectLst/>
              </a:rPr>
              <a:t> K, </a:t>
            </a:r>
            <a:r>
              <a:rPr lang="fr-CA" sz="900" b="0" i="0" dirty="0" err="1">
                <a:solidFill>
                  <a:srgbClr val="000000"/>
                </a:solidFill>
                <a:effectLst/>
              </a:rPr>
              <a:t>Paek</a:t>
            </a:r>
            <a:r>
              <a:rPr lang="fr-CA" sz="900" b="0" i="0" dirty="0">
                <a:solidFill>
                  <a:srgbClr val="000000"/>
                </a:solidFill>
                <a:effectLst/>
              </a:rPr>
              <a:t> D, </a:t>
            </a:r>
            <a:r>
              <a:rPr lang="fr-CA" sz="900" b="0" i="0" dirty="0" err="1">
                <a:solidFill>
                  <a:srgbClr val="000000"/>
                </a:solidFill>
                <a:effectLst/>
              </a:rPr>
              <a:t>Zoh</a:t>
            </a:r>
            <a:r>
              <a:rPr lang="fr-CA" sz="900" b="0" i="0" dirty="0">
                <a:solidFill>
                  <a:srgbClr val="000000"/>
                </a:solidFill>
                <a:effectLst/>
              </a:rPr>
              <a:t> KE. </a:t>
            </a:r>
            <a:r>
              <a:rPr lang="fr-CA" sz="900" b="0" i="0" dirty="0" err="1">
                <a:solidFill>
                  <a:srgbClr val="000000"/>
                </a:solidFill>
                <a:effectLst/>
              </a:rPr>
              <a:t>Exposure</a:t>
            </a:r>
            <a:r>
              <a:rPr lang="fr-CA" sz="900" b="0" i="0" dirty="0">
                <a:solidFill>
                  <a:srgbClr val="000000"/>
                </a:solidFill>
                <a:effectLst/>
              </a:rPr>
              <a:t> to </a:t>
            </a:r>
            <a:r>
              <a:rPr lang="fr-CA" sz="900" b="0" i="0" dirty="0" err="1">
                <a:solidFill>
                  <a:srgbClr val="000000"/>
                </a:solidFill>
                <a:effectLst/>
              </a:rPr>
              <a:t>asbestos</a:t>
            </a:r>
            <a:r>
              <a:rPr lang="fr-CA" sz="900" b="0" i="0" dirty="0">
                <a:solidFill>
                  <a:srgbClr val="000000"/>
                </a:solidFill>
                <a:effectLst/>
              </a:rPr>
              <a:t> and the </a:t>
            </a:r>
            <a:r>
              <a:rPr lang="fr-CA" sz="900" b="0" i="0" dirty="0" err="1">
                <a:solidFill>
                  <a:srgbClr val="000000"/>
                </a:solidFill>
                <a:effectLst/>
              </a:rPr>
              <a:t>risk</a:t>
            </a:r>
            <a:r>
              <a:rPr lang="fr-CA" sz="900" b="0" i="0" dirty="0">
                <a:solidFill>
                  <a:srgbClr val="000000"/>
                </a:solidFill>
                <a:effectLst/>
              </a:rPr>
              <a:t> of colorectal cancer </a:t>
            </a:r>
            <a:r>
              <a:rPr lang="fr-CA" sz="900" b="0" i="0" dirty="0" err="1">
                <a:solidFill>
                  <a:srgbClr val="000000"/>
                </a:solidFill>
                <a:effectLst/>
              </a:rPr>
              <a:t>mortality</a:t>
            </a:r>
            <a:r>
              <a:rPr lang="fr-CA" sz="900" b="0" i="0" dirty="0">
                <a:solidFill>
                  <a:srgbClr val="000000"/>
                </a:solidFill>
                <a:effectLst/>
              </a:rPr>
              <a:t>: a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and </a:t>
            </a:r>
            <a:r>
              <a:rPr lang="fr-CA" sz="900" b="0" i="0" dirty="0" err="1">
                <a:solidFill>
                  <a:srgbClr val="000000"/>
                </a:solidFill>
                <a:effectLst/>
              </a:rPr>
              <a:t>meta-analysis</a:t>
            </a:r>
            <a:r>
              <a:rPr lang="fr-CA" sz="900" b="0" i="0" dirty="0">
                <a:solidFill>
                  <a:srgbClr val="000000"/>
                </a:solidFill>
                <a:effectLst/>
              </a:rPr>
              <a:t>. </a:t>
            </a:r>
            <a:r>
              <a:rPr lang="fr-CA" sz="900" b="0" i="0" dirty="0" err="1">
                <a:solidFill>
                  <a:srgbClr val="000000"/>
                </a:solidFill>
                <a:effectLst/>
              </a:rPr>
              <a:t>Occup</a:t>
            </a:r>
            <a:r>
              <a:rPr lang="fr-CA" sz="900" b="0" i="0" dirty="0">
                <a:solidFill>
                  <a:srgbClr val="000000"/>
                </a:solidFill>
                <a:effectLst/>
              </a:rPr>
              <a:t> Environ Med. </a:t>
            </a:r>
            <a:r>
              <a:rPr lang="fr-CA" sz="900" b="0" i="0" dirty="0" err="1">
                <a:solidFill>
                  <a:srgbClr val="000000"/>
                </a:solidFill>
                <a:effectLst/>
              </a:rPr>
              <a:t>nov</a:t>
            </a:r>
            <a:r>
              <a:rPr lang="fr-CA" sz="900" b="0" i="0" dirty="0">
                <a:solidFill>
                  <a:srgbClr val="000000"/>
                </a:solidFill>
                <a:effectLst/>
              </a:rPr>
              <a:t> 2019;76(11):861‑71.  </a:t>
            </a:r>
          </a:p>
          <a:p>
            <a:pPr algn="l" rtl="0" fontAlgn="base">
              <a:buNone/>
            </a:pPr>
            <a:r>
              <a:rPr lang="fr-CA" sz="900" b="0" i="0" dirty="0">
                <a:solidFill>
                  <a:srgbClr val="000000"/>
                </a:solidFill>
                <a:effectLst/>
              </a:rPr>
              <a:t>34. Zhang S, Du D, Li P, Chen Y, Zhang X. Global, </a:t>
            </a:r>
            <a:r>
              <a:rPr lang="fr-CA" sz="900" b="0" i="0" dirty="0" err="1">
                <a:solidFill>
                  <a:srgbClr val="000000"/>
                </a:solidFill>
                <a:effectLst/>
              </a:rPr>
              <a:t>regional</a:t>
            </a:r>
            <a:r>
              <a:rPr lang="fr-CA" sz="900" b="0" i="0" dirty="0">
                <a:solidFill>
                  <a:srgbClr val="000000"/>
                </a:solidFill>
                <a:effectLst/>
              </a:rPr>
              <a:t> and country-</a:t>
            </a:r>
            <a:r>
              <a:rPr lang="fr-CA" sz="900" b="0" i="0" dirty="0" err="1">
                <a:solidFill>
                  <a:srgbClr val="000000"/>
                </a:solidFill>
                <a:effectLst/>
              </a:rPr>
              <a:t>specific</a:t>
            </a:r>
            <a:r>
              <a:rPr lang="fr-CA" sz="900" b="0" i="0" dirty="0">
                <a:solidFill>
                  <a:srgbClr val="000000"/>
                </a:solidFill>
                <a:effectLst/>
              </a:rPr>
              <a:t> </a:t>
            </a:r>
            <a:r>
              <a:rPr lang="fr-CA" sz="900" b="0" i="0" dirty="0" err="1">
                <a:solidFill>
                  <a:srgbClr val="000000"/>
                </a:solidFill>
                <a:effectLst/>
              </a:rPr>
              <a:t>burden</a:t>
            </a:r>
            <a:r>
              <a:rPr lang="fr-CA" sz="900" b="0" i="0" dirty="0">
                <a:solidFill>
                  <a:srgbClr val="000000"/>
                </a:solidFill>
                <a:effectLst/>
              </a:rPr>
              <a:t> of larynx cancer due to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to </a:t>
            </a:r>
            <a:r>
              <a:rPr lang="fr-CA" sz="900" b="0" i="0" dirty="0" err="1">
                <a:solidFill>
                  <a:srgbClr val="000000"/>
                </a:solidFill>
                <a:effectLst/>
              </a:rPr>
              <a:t>asbestos</a:t>
            </a:r>
            <a:r>
              <a:rPr lang="fr-CA" sz="900" b="0" i="0" dirty="0">
                <a:solidFill>
                  <a:srgbClr val="000000"/>
                </a:solidFill>
                <a:effectLst/>
              </a:rPr>
              <a:t>: a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analysis</a:t>
            </a:r>
            <a:r>
              <a:rPr lang="fr-CA" sz="900" b="0" i="0" dirty="0">
                <a:solidFill>
                  <a:srgbClr val="000000"/>
                </a:solidFill>
                <a:effectLst/>
              </a:rPr>
              <a:t> of the Global </a:t>
            </a:r>
            <a:r>
              <a:rPr lang="fr-CA" sz="900" b="0" i="0" dirty="0" err="1">
                <a:solidFill>
                  <a:srgbClr val="000000"/>
                </a:solidFill>
                <a:effectLst/>
              </a:rPr>
              <a:t>Burden</a:t>
            </a:r>
            <a:r>
              <a:rPr lang="fr-CA" sz="900" b="0" i="0" dirty="0">
                <a:solidFill>
                  <a:srgbClr val="000000"/>
                </a:solidFill>
                <a:effectLst/>
              </a:rPr>
              <a:t> of </a:t>
            </a:r>
            <a:r>
              <a:rPr lang="fr-CA" sz="900" b="0" i="0" dirty="0" err="1">
                <a:solidFill>
                  <a:srgbClr val="000000"/>
                </a:solidFill>
                <a:effectLst/>
              </a:rPr>
              <a:t>Disease</a:t>
            </a:r>
            <a:r>
              <a:rPr lang="fr-CA" sz="900" b="0" i="0" dirty="0">
                <a:solidFill>
                  <a:srgbClr val="000000"/>
                </a:solidFill>
                <a:effectLst/>
              </a:rPr>
              <a:t> </a:t>
            </a:r>
            <a:r>
              <a:rPr lang="fr-CA" sz="900" b="0" i="0" dirty="0" err="1">
                <a:solidFill>
                  <a:srgbClr val="000000"/>
                </a:solidFill>
                <a:effectLst/>
              </a:rPr>
              <a:t>Study</a:t>
            </a:r>
            <a:r>
              <a:rPr lang="fr-CA" sz="900" b="0" i="0" dirty="0">
                <a:solidFill>
                  <a:srgbClr val="000000"/>
                </a:solidFill>
                <a:effectLst/>
              </a:rPr>
              <a:t> 2021. BMC Public </a:t>
            </a:r>
            <a:r>
              <a:rPr lang="fr-CA" sz="900" b="0" i="0" dirty="0" err="1">
                <a:solidFill>
                  <a:srgbClr val="000000"/>
                </a:solidFill>
                <a:effectLst/>
              </a:rPr>
              <a:t>Health</a:t>
            </a:r>
            <a:r>
              <a:rPr lang="fr-CA" sz="900" b="0" i="0" dirty="0">
                <a:solidFill>
                  <a:srgbClr val="000000"/>
                </a:solidFill>
                <a:effectLst/>
              </a:rPr>
              <a:t> [Internet]. 2 </a:t>
            </a:r>
            <a:r>
              <a:rPr lang="fr-CA" sz="900" b="0" i="0" dirty="0" err="1">
                <a:solidFill>
                  <a:srgbClr val="000000"/>
                </a:solidFill>
                <a:effectLst/>
              </a:rPr>
              <a:t>juill</a:t>
            </a:r>
            <a:r>
              <a:rPr lang="fr-CA" sz="900" b="0" i="0" dirty="0">
                <a:solidFill>
                  <a:srgbClr val="000000"/>
                </a:solidFill>
                <a:effectLst/>
              </a:rPr>
              <a:t> 2025 [cité 23 </a:t>
            </a:r>
            <a:r>
              <a:rPr lang="fr-CA" sz="900" b="0" i="0" dirty="0" err="1">
                <a:solidFill>
                  <a:srgbClr val="000000"/>
                </a:solidFill>
                <a:effectLst/>
              </a:rPr>
              <a:t>juill</a:t>
            </a:r>
            <a:r>
              <a:rPr lang="fr-CA" sz="900" b="0" i="0" dirty="0">
                <a:solidFill>
                  <a:srgbClr val="000000"/>
                </a:solidFill>
                <a:effectLst/>
              </a:rPr>
              <a:t> 2025];25(2223). Disponible sur: https://doi.org/10.1186/s12889-025-23343-6 </a:t>
            </a:r>
          </a:p>
          <a:p>
            <a:pPr algn="l" rtl="0" fontAlgn="base">
              <a:buNone/>
            </a:pPr>
            <a:r>
              <a:rPr lang="fr-CA" sz="900" b="0" i="0" dirty="0">
                <a:solidFill>
                  <a:srgbClr val="000000"/>
                </a:solidFill>
                <a:effectLst/>
              </a:rPr>
              <a:t>35. Peng W </a:t>
            </a:r>
            <a:r>
              <a:rPr lang="fr-CA" sz="900" b="0" i="0" dirty="0" err="1">
                <a:solidFill>
                  <a:srgbClr val="000000"/>
                </a:solidFill>
                <a:effectLst/>
              </a:rPr>
              <a:t>jia</a:t>
            </a:r>
            <a:r>
              <a:rPr lang="fr-CA" sz="900" b="0" i="0" dirty="0">
                <a:solidFill>
                  <a:srgbClr val="000000"/>
                </a:solidFill>
                <a:effectLst/>
              </a:rPr>
              <a:t>, Mi J, Jiang Y </a:t>
            </a:r>
            <a:r>
              <a:rPr lang="fr-CA" sz="900" b="0" i="0" dirty="0" err="1">
                <a:solidFill>
                  <a:srgbClr val="000000"/>
                </a:solidFill>
                <a:effectLst/>
              </a:rPr>
              <a:t>hong</a:t>
            </a:r>
            <a:r>
              <a:rPr lang="fr-CA" sz="900" b="0" i="0" dirty="0">
                <a:solidFill>
                  <a:srgbClr val="000000"/>
                </a:solidFill>
                <a:effectLst/>
              </a:rPr>
              <a:t>. Asbestos </a:t>
            </a:r>
            <a:r>
              <a:rPr lang="fr-CA" sz="900" b="0" i="0" dirty="0" err="1">
                <a:solidFill>
                  <a:srgbClr val="000000"/>
                </a:solidFill>
                <a:effectLst/>
              </a:rPr>
              <a:t>exposure</a:t>
            </a:r>
            <a:r>
              <a:rPr lang="fr-CA" sz="900" b="0" i="0" dirty="0">
                <a:solidFill>
                  <a:srgbClr val="000000"/>
                </a:solidFill>
                <a:effectLst/>
              </a:rPr>
              <a:t> and </a:t>
            </a:r>
            <a:r>
              <a:rPr lang="fr-CA" sz="900" b="0" i="0" dirty="0" err="1">
                <a:solidFill>
                  <a:srgbClr val="000000"/>
                </a:solidFill>
                <a:effectLst/>
              </a:rPr>
              <a:t>laryngeal</a:t>
            </a:r>
            <a:r>
              <a:rPr lang="fr-CA" sz="900" b="0" i="0" dirty="0">
                <a:solidFill>
                  <a:srgbClr val="000000"/>
                </a:solidFill>
                <a:effectLst/>
              </a:rPr>
              <a:t> cancer </a:t>
            </a:r>
            <a:r>
              <a:rPr lang="fr-CA" sz="900" b="0" i="0" dirty="0" err="1">
                <a:solidFill>
                  <a:srgbClr val="000000"/>
                </a:solidFill>
                <a:effectLst/>
              </a:rPr>
              <a:t>mortality</a:t>
            </a:r>
            <a:r>
              <a:rPr lang="fr-CA" sz="900" b="0" i="0" dirty="0">
                <a:solidFill>
                  <a:srgbClr val="000000"/>
                </a:solidFill>
                <a:effectLst/>
              </a:rPr>
              <a:t>. The Laryngoscope [Internet]. 2016 [cité 28 </a:t>
            </a:r>
            <a:r>
              <a:rPr lang="fr-CA" sz="900" b="0" i="0" dirty="0" err="1">
                <a:solidFill>
                  <a:srgbClr val="000000"/>
                </a:solidFill>
                <a:effectLst/>
              </a:rPr>
              <a:t>juill</a:t>
            </a:r>
            <a:r>
              <a:rPr lang="fr-CA" sz="900" b="0" i="0" dirty="0">
                <a:solidFill>
                  <a:srgbClr val="000000"/>
                </a:solidFill>
                <a:effectLst/>
              </a:rPr>
              <a:t> 2025];126(5):1169‑74. Disponible sur: https://onlinelibrary.wiley.com/doi/abs/10.1002/lary.25693 </a:t>
            </a:r>
          </a:p>
          <a:p>
            <a:pPr algn="l" rtl="0" fontAlgn="base">
              <a:buNone/>
            </a:pPr>
            <a:r>
              <a:rPr lang="fr-CA" sz="900" b="0" i="0" dirty="0">
                <a:solidFill>
                  <a:srgbClr val="000000"/>
                </a:solidFill>
                <a:effectLst/>
              </a:rPr>
              <a:t>36. Turati F, Rossi M, </a:t>
            </a:r>
            <a:r>
              <a:rPr lang="fr-CA" sz="900" b="0" i="0" dirty="0" err="1">
                <a:solidFill>
                  <a:srgbClr val="000000"/>
                </a:solidFill>
                <a:effectLst/>
              </a:rPr>
              <a:t>Spinazzè</a:t>
            </a:r>
            <a:r>
              <a:rPr lang="fr-CA" sz="900" b="0" i="0" dirty="0">
                <a:solidFill>
                  <a:srgbClr val="000000"/>
                </a:solidFill>
                <a:effectLst/>
              </a:rPr>
              <a:t> A, </a:t>
            </a:r>
            <a:r>
              <a:rPr lang="fr-CA" sz="900" b="0" i="0" dirty="0" err="1">
                <a:solidFill>
                  <a:srgbClr val="000000"/>
                </a:solidFill>
                <a:effectLst/>
              </a:rPr>
              <a:t>Pira</a:t>
            </a:r>
            <a:r>
              <a:rPr lang="fr-CA" sz="900" b="0" i="0" dirty="0">
                <a:solidFill>
                  <a:srgbClr val="000000"/>
                </a:solidFill>
                <a:effectLst/>
              </a:rPr>
              <a:t> E, Cavallo DM, Patel L, et al.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and </a:t>
            </a:r>
            <a:r>
              <a:rPr lang="fr-CA" sz="900" b="0" i="0" dirty="0" err="1">
                <a:solidFill>
                  <a:srgbClr val="000000"/>
                </a:solidFill>
                <a:effectLst/>
              </a:rPr>
              <a:t>ovarian</a:t>
            </a:r>
            <a:r>
              <a:rPr lang="fr-CA" sz="900" b="0" i="0" dirty="0">
                <a:solidFill>
                  <a:srgbClr val="000000"/>
                </a:solidFill>
                <a:effectLst/>
              </a:rPr>
              <a:t> cancer: </a:t>
            </a:r>
            <a:r>
              <a:rPr lang="fr-CA" sz="900" b="0" i="0" dirty="0" err="1">
                <a:solidFill>
                  <a:srgbClr val="000000"/>
                </a:solidFill>
                <a:effectLst/>
              </a:rPr>
              <a:t>updated</a:t>
            </a:r>
            <a:r>
              <a:rPr lang="fr-CA" sz="900" b="0" i="0" dirty="0">
                <a:solidFill>
                  <a:srgbClr val="000000"/>
                </a:solidFill>
                <a:effectLst/>
              </a:rPr>
              <a:t>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Medicine</a:t>
            </a:r>
            <a:r>
              <a:rPr lang="fr-CA" sz="900" b="0" i="0" dirty="0">
                <a:solidFill>
                  <a:srgbClr val="000000"/>
                </a:solidFill>
                <a:effectLst/>
              </a:rPr>
              <a:t> [Internet]. 1 </a:t>
            </a:r>
            <a:r>
              <a:rPr lang="fr-CA" sz="900" b="0" i="0" dirty="0" err="1">
                <a:solidFill>
                  <a:srgbClr val="000000"/>
                </a:solidFill>
                <a:effectLst/>
              </a:rPr>
              <a:t>déc</a:t>
            </a:r>
            <a:r>
              <a:rPr lang="fr-CA" sz="900" b="0" i="0" dirty="0">
                <a:solidFill>
                  <a:srgbClr val="000000"/>
                </a:solidFill>
                <a:effectLst/>
              </a:rPr>
              <a:t> 2023 [cité 28 </a:t>
            </a:r>
            <a:r>
              <a:rPr lang="fr-CA" sz="900" b="0" i="0" dirty="0" err="1">
                <a:solidFill>
                  <a:srgbClr val="000000"/>
                </a:solidFill>
                <a:effectLst/>
              </a:rPr>
              <a:t>juill</a:t>
            </a:r>
            <a:r>
              <a:rPr lang="fr-CA" sz="900" b="0" i="0" dirty="0">
                <a:solidFill>
                  <a:srgbClr val="000000"/>
                </a:solidFill>
                <a:effectLst/>
              </a:rPr>
              <a:t> 2025];73(9):532‑40. Disponible sur: https://doi.org/10.1093/occmed/kqad122 </a:t>
            </a:r>
          </a:p>
          <a:p>
            <a:pPr algn="l" rtl="0" fontAlgn="base">
              <a:buNone/>
            </a:pPr>
            <a:r>
              <a:rPr lang="fr-CA" sz="900" b="0" i="0" dirty="0">
                <a:solidFill>
                  <a:srgbClr val="000000"/>
                </a:solidFill>
                <a:effectLst/>
              </a:rPr>
              <a:t>37. Li B, Tang S p., Wang K z. </a:t>
            </a:r>
            <a:r>
              <a:rPr lang="fr-CA" sz="900" b="0" i="0" dirty="0" err="1">
                <a:solidFill>
                  <a:srgbClr val="000000"/>
                </a:solidFill>
                <a:effectLst/>
              </a:rPr>
              <a:t>Esophagus</a:t>
            </a:r>
            <a:r>
              <a:rPr lang="fr-CA" sz="900" b="0" i="0" dirty="0">
                <a:solidFill>
                  <a:srgbClr val="000000"/>
                </a:solidFill>
                <a:effectLst/>
              </a:rPr>
              <a:t> cancer and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to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results</a:t>
            </a:r>
            <a:r>
              <a:rPr lang="fr-CA" sz="900" b="0" i="0" dirty="0">
                <a:solidFill>
                  <a:srgbClr val="000000"/>
                </a:solidFill>
                <a:effectLst/>
              </a:rPr>
              <a:t> </a:t>
            </a:r>
            <a:r>
              <a:rPr lang="fr-CA" sz="900" b="0" i="0" dirty="0" err="1">
                <a:solidFill>
                  <a:srgbClr val="000000"/>
                </a:solidFill>
                <a:effectLst/>
              </a:rPr>
              <a:t>from</a:t>
            </a:r>
            <a:r>
              <a:rPr lang="fr-CA" sz="900" b="0" i="0" dirty="0">
                <a:solidFill>
                  <a:srgbClr val="000000"/>
                </a:solidFill>
                <a:effectLst/>
              </a:rPr>
              <a:t> a </a:t>
            </a:r>
            <a:r>
              <a:rPr lang="fr-CA" sz="900" b="0" i="0" dirty="0" err="1">
                <a:solidFill>
                  <a:srgbClr val="000000"/>
                </a:solidFill>
                <a:effectLst/>
              </a:rPr>
              <a:t>meta-analysis</a:t>
            </a:r>
            <a:r>
              <a:rPr lang="fr-CA" sz="900" b="0" i="0" dirty="0">
                <a:solidFill>
                  <a:srgbClr val="000000"/>
                </a:solidFill>
                <a:effectLst/>
              </a:rPr>
              <a:t> of </a:t>
            </a:r>
            <a:r>
              <a:rPr lang="fr-CA" sz="900" b="0" i="0" dirty="0" err="1">
                <a:solidFill>
                  <a:srgbClr val="000000"/>
                </a:solidFill>
                <a:effectLst/>
              </a:rPr>
              <a:t>epidemiology</a:t>
            </a:r>
            <a:r>
              <a:rPr lang="fr-CA" sz="900" b="0" i="0" dirty="0">
                <a:solidFill>
                  <a:srgbClr val="000000"/>
                </a:solidFill>
                <a:effectLst/>
              </a:rPr>
              <a:t> </a:t>
            </a:r>
            <a:r>
              <a:rPr lang="fr-CA" sz="900" b="0" i="0" dirty="0" err="1">
                <a:solidFill>
                  <a:srgbClr val="000000"/>
                </a:solidFill>
                <a:effectLst/>
              </a:rPr>
              <a:t>studies</a:t>
            </a:r>
            <a:r>
              <a:rPr lang="fr-CA" sz="900" b="0" i="0" dirty="0">
                <a:solidFill>
                  <a:srgbClr val="000000"/>
                </a:solidFill>
                <a:effectLst/>
              </a:rPr>
              <a:t>. </a:t>
            </a:r>
            <a:r>
              <a:rPr lang="fr-CA" sz="900" b="0" i="0" dirty="0" err="1">
                <a:solidFill>
                  <a:srgbClr val="000000"/>
                </a:solidFill>
                <a:effectLst/>
              </a:rPr>
              <a:t>Diseases</a:t>
            </a:r>
            <a:r>
              <a:rPr lang="fr-CA" sz="900" b="0" i="0" dirty="0">
                <a:solidFill>
                  <a:srgbClr val="000000"/>
                </a:solidFill>
                <a:effectLst/>
              </a:rPr>
              <a:t> of the </a:t>
            </a:r>
            <a:r>
              <a:rPr lang="fr-CA" sz="900" b="0" i="0" dirty="0" err="1">
                <a:solidFill>
                  <a:srgbClr val="000000"/>
                </a:solidFill>
                <a:effectLst/>
              </a:rPr>
              <a:t>Esophagus</a:t>
            </a:r>
            <a:r>
              <a:rPr lang="fr-CA" sz="900" b="0" i="0" dirty="0">
                <a:solidFill>
                  <a:srgbClr val="000000"/>
                </a:solidFill>
                <a:effectLst/>
              </a:rPr>
              <a:t> [Internet]. 2016 [cité 23 </a:t>
            </a:r>
            <a:r>
              <a:rPr lang="fr-CA" sz="900" b="0" i="0" dirty="0" err="1">
                <a:solidFill>
                  <a:srgbClr val="000000"/>
                </a:solidFill>
                <a:effectLst/>
              </a:rPr>
              <a:t>juill</a:t>
            </a:r>
            <a:r>
              <a:rPr lang="fr-CA" sz="900" b="0" i="0" dirty="0">
                <a:solidFill>
                  <a:srgbClr val="000000"/>
                </a:solidFill>
                <a:effectLst/>
              </a:rPr>
              <a:t> 2025];29(5):421‑8. Disponible sur: https://onlinelibrary.wiley.com/doi/abs/10.1111/dote.12341 </a:t>
            </a:r>
          </a:p>
          <a:p>
            <a:pPr algn="l" rtl="0" fontAlgn="base">
              <a:buNone/>
            </a:pPr>
            <a:r>
              <a:rPr lang="fr-CA" sz="900" b="0" i="0" dirty="0">
                <a:solidFill>
                  <a:srgbClr val="000000"/>
                </a:solidFill>
                <a:effectLst/>
              </a:rPr>
              <a:t>38. Clin B, Gramond C, </a:t>
            </a:r>
            <a:r>
              <a:rPr lang="fr-CA" sz="900" b="0" i="0" dirty="0" err="1">
                <a:solidFill>
                  <a:srgbClr val="000000"/>
                </a:solidFill>
                <a:effectLst/>
              </a:rPr>
              <a:t>Delva</a:t>
            </a:r>
            <a:r>
              <a:rPr lang="fr-CA" sz="900" b="0" i="0" dirty="0">
                <a:solidFill>
                  <a:srgbClr val="000000"/>
                </a:solidFill>
                <a:effectLst/>
              </a:rPr>
              <a:t> F, Andujar P, Thaon I, Brochard P, et al. Asbestos </a:t>
            </a:r>
            <a:r>
              <a:rPr lang="fr-CA" sz="900" b="0" i="0" dirty="0" err="1">
                <a:solidFill>
                  <a:srgbClr val="000000"/>
                </a:solidFill>
                <a:effectLst/>
              </a:rPr>
              <a:t>exposure</a:t>
            </a:r>
            <a:r>
              <a:rPr lang="fr-CA" sz="900" b="0" i="0" dirty="0">
                <a:solidFill>
                  <a:srgbClr val="000000"/>
                </a:solidFill>
                <a:effectLst/>
              </a:rPr>
              <a:t>, pleural plaques and digestive cancers. BMC Public </a:t>
            </a:r>
            <a:r>
              <a:rPr lang="fr-CA" sz="900" b="0" i="0" dirty="0" err="1">
                <a:solidFill>
                  <a:srgbClr val="000000"/>
                </a:solidFill>
                <a:effectLst/>
              </a:rPr>
              <a:t>Health</a:t>
            </a:r>
            <a:r>
              <a:rPr lang="fr-CA" sz="900" b="0" i="0" dirty="0">
                <a:solidFill>
                  <a:srgbClr val="000000"/>
                </a:solidFill>
                <a:effectLst/>
              </a:rPr>
              <a:t> [Internet]. 19 </a:t>
            </a:r>
            <a:r>
              <a:rPr lang="fr-CA" sz="900" b="0" i="0" dirty="0" err="1">
                <a:solidFill>
                  <a:srgbClr val="000000"/>
                </a:solidFill>
                <a:effectLst/>
              </a:rPr>
              <a:t>févr</a:t>
            </a:r>
            <a:r>
              <a:rPr lang="fr-CA" sz="900" b="0" i="0" dirty="0">
                <a:solidFill>
                  <a:srgbClr val="000000"/>
                </a:solidFill>
                <a:effectLst/>
              </a:rPr>
              <a:t> 2025;25(1):686. Disponible sur: https://doi.org/10.1186/s12889-025-21969-0 </a:t>
            </a:r>
          </a:p>
          <a:p>
            <a:pPr algn="l" rtl="0" fontAlgn="base">
              <a:buNone/>
            </a:pPr>
            <a:r>
              <a:rPr lang="fr-CA" sz="900" b="0" i="0" dirty="0">
                <a:solidFill>
                  <a:srgbClr val="000000"/>
                </a:solidFill>
                <a:effectLst/>
              </a:rPr>
              <a:t>39. </a:t>
            </a:r>
            <a:r>
              <a:rPr lang="fr-CA" sz="900" b="0" i="0" dirty="0" err="1">
                <a:solidFill>
                  <a:srgbClr val="000000"/>
                </a:solidFill>
                <a:effectLst/>
              </a:rPr>
              <a:t>Seyyedsalehi</a:t>
            </a:r>
            <a:r>
              <a:rPr lang="fr-CA" sz="900" b="0" i="0" dirty="0">
                <a:solidFill>
                  <a:srgbClr val="000000"/>
                </a:solidFill>
                <a:effectLst/>
              </a:rPr>
              <a:t> MS, </a:t>
            </a:r>
            <a:r>
              <a:rPr lang="fr-CA" sz="900" b="0" i="0" dirty="0" err="1">
                <a:solidFill>
                  <a:srgbClr val="000000"/>
                </a:solidFill>
                <a:effectLst/>
              </a:rPr>
              <a:t>Boffetta</a:t>
            </a:r>
            <a:r>
              <a:rPr lang="fr-CA" sz="900" b="0" i="0" dirty="0">
                <a:solidFill>
                  <a:srgbClr val="000000"/>
                </a:solidFill>
                <a:effectLst/>
              </a:rPr>
              <a:t> P.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and </a:t>
            </a:r>
            <a:r>
              <a:rPr lang="fr-CA" sz="900" b="0" i="0" dirty="0" err="1">
                <a:solidFill>
                  <a:srgbClr val="000000"/>
                </a:solidFill>
                <a:effectLst/>
              </a:rPr>
              <a:t>risk</a:t>
            </a:r>
            <a:r>
              <a:rPr lang="fr-CA" sz="900" b="0" i="0" dirty="0">
                <a:solidFill>
                  <a:srgbClr val="000000"/>
                </a:solidFill>
                <a:effectLst/>
              </a:rPr>
              <a:t> of </a:t>
            </a:r>
            <a:r>
              <a:rPr lang="fr-CA" sz="900" b="0" i="0" dirty="0" err="1">
                <a:solidFill>
                  <a:srgbClr val="000000"/>
                </a:solidFill>
                <a:effectLst/>
              </a:rPr>
              <a:t>esophageal</a:t>
            </a:r>
            <a:r>
              <a:rPr lang="fr-CA" sz="900" b="0" i="0" dirty="0">
                <a:solidFill>
                  <a:srgbClr val="000000"/>
                </a:solidFill>
                <a:effectLst/>
              </a:rPr>
              <a:t> cancer: A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and </a:t>
            </a:r>
            <a:r>
              <a:rPr lang="fr-CA" sz="900" b="0" i="0" dirty="0" err="1">
                <a:solidFill>
                  <a:srgbClr val="000000"/>
                </a:solidFill>
                <a:effectLst/>
              </a:rPr>
              <a:t>meta-analysis</a:t>
            </a:r>
            <a:r>
              <a:rPr lang="fr-CA" sz="900" b="0" i="0" dirty="0">
                <a:solidFill>
                  <a:srgbClr val="000000"/>
                </a:solidFill>
                <a:effectLst/>
              </a:rPr>
              <a:t>. International Journal of Cancer [Internet]. 1 juin 2024 [cité 28 </a:t>
            </a:r>
            <a:r>
              <a:rPr lang="fr-CA" sz="900" b="0" i="0" dirty="0" err="1">
                <a:solidFill>
                  <a:srgbClr val="000000"/>
                </a:solidFill>
                <a:effectLst/>
              </a:rPr>
              <a:t>juill</a:t>
            </a:r>
            <a:r>
              <a:rPr lang="fr-CA" sz="900" b="0" i="0" dirty="0">
                <a:solidFill>
                  <a:srgbClr val="000000"/>
                </a:solidFill>
                <a:effectLst/>
              </a:rPr>
              <a:t> 2025];154(11):1920‑9. Disponible sur: https://onlinelibrary.wiley.com/doi/abs/10.1002/ijc.34881 </a:t>
            </a:r>
          </a:p>
          <a:p>
            <a:pPr algn="l" rtl="0" fontAlgn="base">
              <a:buNone/>
            </a:pPr>
            <a:r>
              <a:rPr lang="fr-CA" sz="900" b="0" i="0" dirty="0">
                <a:solidFill>
                  <a:srgbClr val="000000"/>
                </a:solidFill>
                <a:effectLst/>
              </a:rPr>
              <a:t>40. Wu CW, </a:t>
            </a:r>
            <a:r>
              <a:rPr lang="fr-CA" sz="900" b="0" i="0" dirty="0" err="1">
                <a:solidFill>
                  <a:srgbClr val="000000"/>
                </a:solidFill>
                <a:effectLst/>
              </a:rPr>
              <a:t>Chuang</a:t>
            </a:r>
            <a:r>
              <a:rPr lang="fr-CA" sz="900" b="0" i="0" dirty="0">
                <a:solidFill>
                  <a:srgbClr val="000000"/>
                </a:solidFill>
                <a:effectLst/>
              </a:rPr>
              <a:t> HY, </a:t>
            </a:r>
            <a:r>
              <a:rPr lang="fr-CA" sz="900" b="0" i="0" dirty="0" err="1">
                <a:solidFill>
                  <a:srgbClr val="000000"/>
                </a:solidFill>
                <a:effectLst/>
              </a:rPr>
              <a:t>Tsai</a:t>
            </a:r>
            <a:r>
              <a:rPr lang="fr-CA" sz="900" b="0" i="0" dirty="0">
                <a:solidFill>
                  <a:srgbClr val="000000"/>
                </a:solidFill>
                <a:effectLst/>
              </a:rPr>
              <a:t> DL, </a:t>
            </a:r>
            <a:r>
              <a:rPr lang="fr-CA" sz="900" b="0" i="0" dirty="0" err="1">
                <a:solidFill>
                  <a:srgbClr val="000000"/>
                </a:solidFill>
                <a:effectLst/>
              </a:rPr>
              <a:t>Kuo</a:t>
            </a:r>
            <a:r>
              <a:rPr lang="fr-CA" sz="900" b="0" i="0" dirty="0">
                <a:solidFill>
                  <a:srgbClr val="000000"/>
                </a:solidFill>
                <a:effectLst/>
              </a:rPr>
              <a:t> TY, Yang CC, Chen HC, et al. Meta-</a:t>
            </a:r>
            <a:r>
              <a:rPr lang="fr-CA" sz="900" b="0" i="0" dirty="0" err="1">
                <a:solidFill>
                  <a:srgbClr val="000000"/>
                </a:solidFill>
                <a:effectLst/>
              </a:rPr>
              <a:t>analysis</a:t>
            </a:r>
            <a:r>
              <a:rPr lang="fr-CA" sz="900" b="0" i="0" dirty="0">
                <a:solidFill>
                  <a:srgbClr val="000000"/>
                </a:solidFill>
                <a:effectLst/>
              </a:rPr>
              <a:t> of the association </a:t>
            </a:r>
            <a:r>
              <a:rPr lang="fr-CA" sz="900" b="0" i="0" dirty="0" err="1">
                <a:solidFill>
                  <a:srgbClr val="000000"/>
                </a:solidFill>
                <a:effectLst/>
              </a:rPr>
              <a:t>between</a:t>
            </a:r>
            <a:r>
              <a:rPr lang="fr-CA" sz="900" b="0" i="0" dirty="0">
                <a:solidFill>
                  <a:srgbClr val="000000"/>
                </a:solidFill>
                <a:effectLst/>
              </a:rPr>
              <a:t> </a:t>
            </a:r>
            <a:r>
              <a:rPr lang="fr-CA" sz="900" b="0" i="0" dirty="0" err="1">
                <a:solidFill>
                  <a:srgbClr val="000000"/>
                </a:solidFill>
                <a:effectLst/>
              </a:rPr>
              <a:t>asbestos</a:t>
            </a:r>
            <a:r>
              <a:rPr lang="fr-CA" sz="900" b="0" i="0" dirty="0">
                <a:solidFill>
                  <a:srgbClr val="000000"/>
                </a:solidFill>
                <a:effectLst/>
              </a:rPr>
              <a:t> </a:t>
            </a:r>
            <a:r>
              <a:rPr lang="fr-CA" sz="900" b="0" i="0" dirty="0" err="1">
                <a:solidFill>
                  <a:srgbClr val="000000"/>
                </a:solidFill>
                <a:effectLst/>
              </a:rPr>
              <a:t>exposure</a:t>
            </a:r>
            <a:r>
              <a:rPr lang="fr-CA" sz="900" b="0" i="0" dirty="0">
                <a:solidFill>
                  <a:srgbClr val="000000"/>
                </a:solidFill>
                <a:effectLst/>
              </a:rPr>
              <a:t> and </a:t>
            </a:r>
            <a:r>
              <a:rPr lang="fr-CA" sz="900" b="0" i="0" dirty="0" err="1">
                <a:solidFill>
                  <a:srgbClr val="000000"/>
                </a:solidFill>
                <a:effectLst/>
              </a:rPr>
              <a:t>esophageal</a:t>
            </a:r>
            <a:r>
              <a:rPr lang="fr-CA" sz="900" b="0" i="0" dirty="0">
                <a:solidFill>
                  <a:srgbClr val="000000"/>
                </a:solidFill>
                <a:effectLst/>
              </a:rPr>
              <a:t> cancer. International Journal of </a:t>
            </a:r>
            <a:r>
              <a:rPr lang="fr-CA" sz="900" b="0" i="0" dirty="0" err="1">
                <a:solidFill>
                  <a:srgbClr val="000000"/>
                </a:solidFill>
                <a:effectLst/>
              </a:rPr>
              <a:t>Environmental</a:t>
            </a:r>
            <a:r>
              <a:rPr lang="fr-CA" sz="900" b="0" i="0" dirty="0">
                <a:solidFill>
                  <a:srgbClr val="000000"/>
                </a:solidFill>
                <a:effectLst/>
              </a:rPr>
              <a:t> </a:t>
            </a:r>
            <a:r>
              <a:rPr lang="fr-CA" sz="900" b="0" i="0" dirty="0" err="1">
                <a:solidFill>
                  <a:srgbClr val="000000"/>
                </a:solidFill>
                <a:effectLst/>
              </a:rPr>
              <a:t>Research</a:t>
            </a:r>
            <a:r>
              <a:rPr lang="fr-CA" sz="900" b="0" i="0" dirty="0">
                <a:solidFill>
                  <a:srgbClr val="000000"/>
                </a:solidFill>
                <a:effectLst/>
              </a:rPr>
              <a:t> and Public </a:t>
            </a:r>
            <a:r>
              <a:rPr lang="fr-CA" sz="900" b="0" i="0" dirty="0" err="1">
                <a:solidFill>
                  <a:srgbClr val="000000"/>
                </a:solidFill>
                <a:effectLst/>
              </a:rPr>
              <a:t>Health</a:t>
            </a:r>
            <a:r>
              <a:rPr lang="fr-CA" sz="900" b="0" i="0" dirty="0">
                <a:solidFill>
                  <a:srgbClr val="000000"/>
                </a:solidFill>
                <a:effectLst/>
              </a:rPr>
              <a:t> [Internet]. 2021 [cité 23 </a:t>
            </a:r>
            <a:r>
              <a:rPr lang="fr-CA" sz="900" b="0" i="0" dirty="0" err="1">
                <a:solidFill>
                  <a:srgbClr val="000000"/>
                </a:solidFill>
                <a:effectLst/>
              </a:rPr>
              <a:t>juill</a:t>
            </a:r>
            <a:r>
              <a:rPr lang="fr-CA" sz="900" b="0" i="0" dirty="0">
                <a:solidFill>
                  <a:srgbClr val="000000"/>
                </a:solidFill>
                <a:effectLst/>
              </a:rPr>
              <a:t> 2025];18(21). Disponible sur: https://www.mdpi.com/1660-4601/18/21/11088 </a:t>
            </a:r>
          </a:p>
          <a:p>
            <a:pPr algn="l" rtl="0" fontAlgn="base">
              <a:buNone/>
            </a:pPr>
            <a:r>
              <a:rPr lang="fr-CA" sz="900" b="0" i="0" dirty="0">
                <a:solidFill>
                  <a:srgbClr val="000000"/>
                </a:solidFill>
                <a:effectLst/>
              </a:rPr>
              <a:t>41. Lee CT, Gandhi SA, </a:t>
            </a:r>
            <a:r>
              <a:rPr lang="fr-CA" sz="900" b="0" i="0" dirty="0" err="1">
                <a:solidFill>
                  <a:srgbClr val="000000"/>
                </a:solidFill>
                <a:effectLst/>
              </a:rPr>
              <a:t>Elmrayed</a:t>
            </a:r>
            <a:r>
              <a:rPr lang="fr-CA" sz="900" b="0" i="0" dirty="0">
                <a:solidFill>
                  <a:srgbClr val="000000"/>
                </a:solidFill>
                <a:effectLst/>
              </a:rPr>
              <a:t> S, Barnes H, Lorenzetti D, Salisbury ML, et al. </a:t>
            </a:r>
            <a:r>
              <a:rPr lang="fr-CA" sz="900" b="0" i="0" dirty="0" err="1">
                <a:solidFill>
                  <a:srgbClr val="000000"/>
                </a:solidFill>
                <a:effectLst/>
              </a:rPr>
              <a:t>Inhalational</a:t>
            </a:r>
            <a:r>
              <a:rPr lang="fr-CA" sz="900" b="0" i="0" dirty="0">
                <a:solidFill>
                  <a:srgbClr val="000000"/>
                </a:solidFill>
                <a:effectLst/>
              </a:rPr>
              <a:t> </a:t>
            </a:r>
            <a:r>
              <a:rPr lang="fr-CA" sz="900" b="0" i="0" dirty="0" err="1">
                <a:solidFill>
                  <a:srgbClr val="000000"/>
                </a:solidFill>
                <a:effectLst/>
              </a:rPr>
              <a:t>exposures</a:t>
            </a:r>
            <a:r>
              <a:rPr lang="fr-CA" sz="900" b="0" i="0" dirty="0">
                <a:solidFill>
                  <a:srgbClr val="000000"/>
                </a:solidFill>
                <a:effectLst/>
              </a:rPr>
              <a:t> </a:t>
            </a:r>
            <a:r>
              <a:rPr lang="fr-CA" sz="900" b="0" i="0" dirty="0" err="1">
                <a:solidFill>
                  <a:srgbClr val="000000"/>
                </a:solidFill>
                <a:effectLst/>
              </a:rPr>
              <a:t>associated</a:t>
            </a:r>
            <a:r>
              <a:rPr lang="fr-CA" sz="900" b="0" i="0" dirty="0">
                <a:solidFill>
                  <a:srgbClr val="000000"/>
                </a:solidFill>
                <a:effectLst/>
              </a:rPr>
              <a:t> </a:t>
            </a:r>
            <a:r>
              <a:rPr lang="fr-CA" sz="900" b="0" i="0" dirty="0" err="1">
                <a:solidFill>
                  <a:srgbClr val="000000"/>
                </a:solidFill>
                <a:effectLst/>
              </a:rPr>
              <a:t>with</a:t>
            </a:r>
            <a:r>
              <a:rPr lang="fr-CA" sz="900" b="0" i="0" dirty="0">
                <a:solidFill>
                  <a:srgbClr val="000000"/>
                </a:solidFill>
                <a:effectLst/>
              </a:rPr>
              <a:t> </a:t>
            </a:r>
            <a:r>
              <a:rPr lang="fr-CA" sz="900" b="0" i="0" dirty="0" err="1">
                <a:solidFill>
                  <a:srgbClr val="000000"/>
                </a:solidFill>
                <a:effectLst/>
              </a:rPr>
              <a:t>risk</a:t>
            </a:r>
            <a:r>
              <a:rPr lang="fr-CA" sz="900" b="0" i="0" dirty="0">
                <a:solidFill>
                  <a:srgbClr val="000000"/>
                </a:solidFill>
                <a:effectLst/>
              </a:rPr>
              <a:t> of </a:t>
            </a:r>
            <a:r>
              <a:rPr lang="fr-CA" sz="900" b="0" i="0" dirty="0" err="1">
                <a:solidFill>
                  <a:srgbClr val="000000"/>
                </a:solidFill>
                <a:effectLst/>
              </a:rPr>
              <a:t>interstitial</a:t>
            </a:r>
            <a:r>
              <a:rPr lang="fr-CA" sz="900" b="0" i="0" dirty="0">
                <a:solidFill>
                  <a:srgbClr val="000000"/>
                </a:solidFill>
                <a:effectLst/>
              </a:rPr>
              <a:t> </a:t>
            </a:r>
            <a:r>
              <a:rPr lang="fr-CA" sz="900" b="0" i="0" dirty="0" err="1">
                <a:solidFill>
                  <a:srgbClr val="000000"/>
                </a:solidFill>
                <a:effectLst/>
              </a:rPr>
              <a:t>lung</a:t>
            </a:r>
            <a:r>
              <a:rPr lang="fr-CA" sz="900" b="0" i="0" dirty="0">
                <a:solidFill>
                  <a:srgbClr val="000000"/>
                </a:solidFill>
                <a:effectLst/>
              </a:rPr>
              <a:t> </a:t>
            </a:r>
            <a:r>
              <a:rPr lang="fr-CA" sz="900" b="0" i="0" dirty="0" err="1">
                <a:solidFill>
                  <a:srgbClr val="000000"/>
                </a:solidFill>
                <a:effectLst/>
              </a:rPr>
              <a:t>disease</a:t>
            </a:r>
            <a:r>
              <a:rPr lang="fr-CA" sz="900" b="0" i="0" dirty="0">
                <a:solidFill>
                  <a:srgbClr val="000000"/>
                </a:solidFill>
                <a:effectLst/>
              </a:rPr>
              <a:t>: a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and </a:t>
            </a:r>
            <a:r>
              <a:rPr lang="fr-CA" sz="900" b="0" i="0" dirty="0" err="1">
                <a:solidFill>
                  <a:srgbClr val="000000"/>
                </a:solidFill>
                <a:effectLst/>
              </a:rPr>
              <a:t>meta-analysis</a:t>
            </a:r>
            <a:r>
              <a:rPr lang="fr-CA" sz="900" b="0" i="0" dirty="0">
                <a:solidFill>
                  <a:srgbClr val="000000"/>
                </a:solidFill>
                <a:effectLst/>
              </a:rPr>
              <a:t>. Thorax. 2025;  </a:t>
            </a:r>
          </a:p>
          <a:p>
            <a:pPr algn="l" rtl="0" fontAlgn="base">
              <a:buNone/>
            </a:pPr>
            <a:r>
              <a:rPr lang="fr-CA" sz="900" b="0" i="0" dirty="0">
                <a:solidFill>
                  <a:srgbClr val="000000"/>
                </a:solidFill>
                <a:effectLst/>
              </a:rPr>
              <a:t>42. El </a:t>
            </a:r>
            <a:r>
              <a:rPr lang="fr-CA" sz="900" b="0" i="0" dirty="0" err="1">
                <a:solidFill>
                  <a:srgbClr val="000000"/>
                </a:solidFill>
                <a:effectLst/>
              </a:rPr>
              <a:t>Zoghbi</a:t>
            </a:r>
            <a:r>
              <a:rPr lang="fr-CA" sz="900" b="0" i="0" dirty="0">
                <a:solidFill>
                  <a:srgbClr val="000000"/>
                </a:solidFill>
                <a:effectLst/>
              </a:rPr>
              <a:t> M, </a:t>
            </a:r>
            <a:r>
              <a:rPr lang="fr-CA" sz="900" b="0" i="0" dirty="0" err="1">
                <a:solidFill>
                  <a:srgbClr val="000000"/>
                </a:solidFill>
                <a:effectLst/>
              </a:rPr>
              <a:t>Salameh</a:t>
            </a:r>
            <a:r>
              <a:rPr lang="fr-CA" sz="900" b="0" i="0" dirty="0">
                <a:solidFill>
                  <a:srgbClr val="000000"/>
                </a:solidFill>
                <a:effectLst/>
              </a:rPr>
              <a:t> P, </a:t>
            </a:r>
            <a:r>
              <a:rPr lang="fr-CA" sz="900" b="0" i="0" dirty="0" err="1">
                <a:solidFill>
                  <a:srgbClr val="000000"/>
                </a:solidFill>
                <a:effectLst/>
              </a:rPr>
              <a:t>Stücker</a:t>
            </a:r>
            <a:r>
              <a:rPr lang="fr-CA" sz="900" b="0" i="0" dirty="0">
                <a:solidFill>
                  <a:srgbClr val="000000"/>
                </a:solidFill>
                <a:effectLst/>
              </a:rPr>
              <a:t> I, Brochard P, </a:t>
            </a:r>
            <a:r>
              <a:rPr lang="fr-CA" sz="900" b="0" i="0" dirty="0" err="1">
                <a:solidFill>
                  <a:srgbClr val="000000"/>
                </a:solidFill>
                <a:effectLst/>
              </a:rPr>
              <a:t>Delva</a:t>
            </a:r>
            <a:r>
              <a:rPr lang="fr-CA" sz="900" b="0" i="0" dirty="0">
                <a:solidFill>
                  <a:srgbClr val="000000"/>
                </a:solidFill>
                <a:effectLst/>
              </a:rPr>
              <a:t> F, Lacourt A. Absence of multiplicative interactions </a:t>
            </a:r>
            <a:r>
              <a:rPr lang="fr-CA" sz="900" b="0" i="0" dirty="0" err="1">
                <a:solidFill>
                  <a:srgbClr val="000000"/>
                </a:solidFill>
                <a:effectLst/>
              </a:rPr>
              <a:t>between</a:t>
            </a:r>
            <a:r>
              <a:rPr lang="fr-CA" sz="900" b="0" i="0" dirty="0">
                <a:solidFill>
                  <a:srgbClr val="000000"/>
                </a:solidFill>
                <a:effectLst/>
              </a:rPr>
              <a:t> </a:t>
            </a:r>
            <a:r>
              <a:rPr lang="fr-CA" sz="900" b="0" i="0" dirty="0" err="1">
                <a:solidFill>
                  <a:srgbClr val="000000"/>
                </a:solidFill>
                <a:effectLst/>
              </a:rPr>
              <a:t>occupational</a:t>
            </a:r>
            <a:r>
              <a:rPr lang="fr-CA" sz="900" b="0" i="0" dirty="0">
                <a:solidFill>
                  <a:srgbClr val="000000"/>
                </a:solidFill>
                <a:effectLst/>
              </a:rPr>
              <a:t> </a:t>
            </a:r>
            <a:r>
              <a:rPr lang="fr-CA" sz="900" b="0" i="0" dirty="0" err="1">
                <a:solidFill>
                  <a:srgbClr val="000000"/>
                </a:solidFill>
                <a:effectLst/>
              </a:rPr>
              <a:t>lung</a:t>
            </a:r>
            <a:r>
              <a:rPr lang="fr-CA" sz="900" b="0" i="0" dirty="0">
                <a:solidFill>
                  <a:srgbClr val="000000"/>
                </a:solidFill>
                <a:effectLst/>
              </a:rPr>
              <a:t> </a:t>
            </a:r>
            <a:r>
              <a:rPr lang="fr-CA" sz="900" b="0" i="0" dirty="0" err="1">
                <a:solidFill>
                  <a:srgbClr val="000000"/>
                </a:solidFill>
                <a:effectLst/>
              </a:rPr>
              <a:t>carcinogens</a:t>
            </a:r>
            <a:r>
              <a:rPr lang="fr-CA" sz="900" b="0" i="0" dirty="0">
                <a:solidFill>
                  <a:srgbClr val="000000"/>
                </a:solidFill>
                <a:effectLst/>
              </a:rPr>
              <a:t> and </a:t>
            </a:r>
            <a:r>
              <a:rPr lang="fr-CA" sz="900" b="0" i="0" dirty="0" err="1">
                <a:solidFill>
                  <a:srgbClr val="000000"/>
                </a:solidFill>
                <a:effectLst/>
              </a:rPr>
              <a:t>tobacco</a:t>
            </a:r>
            <a:r>
              <a:rPr lang="fr-CA" sz="900" b="0" i="0" dirty="0">
                <a:solidFill>
                  <a:srgbClr val="000000"/>
                </a:solidFill>
                <a:effectLst/>
              </a:rPr>
              <a:t> smoking: a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t>
            </a:r>
            <a:r>
              <a:rPr lang="fr-CA" sz="900" b="0" i="0" dirty="0" err="1">
                <a:solidFill>
                  <a:srgbClr val="000000"/>
                </a:solidFill>
                <a:effectLst/>
              </a:rPr>
              <a:t>involving</a:t>
            </a:r>
            <a:r>
              <a:rPr lang="fr-CA" sz="900" b="0" i="0" dirty="0">
                <a:solidFill>
                  <a:srgbClr val="000000"/>
                </a:solidFill>
                <a:effectLst/>
              </a:rPr>
              <a:t> </a:t>
            </a:r>
            <a:r>
              <a:rPr lang="fr-CA" sz="900" b="0" i="0" dirty="0" err="1">
                <a:solidFill>
                  <a:srgbClr val="000000"/>
                </a:solidFill>
                <a:effectLst/>
              </a:rPr>
              <a:t>asbestos</a:t>
            </a:r>
            <a:r>
              <a:rPr lang="fr-CA" sz="900" b="0" i="0" dirty="0">
                <a:solidFill>
                  <a:srgbClr val="000000"/>
                </a:solidFill>
                <a:effectLst/>
              </a:rPr>
              <a:t>, crystalline </a:t>
            </a:r>
            <a:r>
              <a:rPr lang="fr-CA" sz="900" b="0" i="0" dirty="0" err="1">
                <a:solidFill>
                  <a:srgbClr val="000000"/>
                </a:solidFill>
                <a:effectLst/>
              </a:rPr>
              <a:t>silica</a:t>
            </a:r>
            <a:r>
              <a:rPr lang="fr-CA" sz="900" b="0" i="0" dirty="0">
                <a:solidFill>
                  <a:srgbClr val="000000"/>
                </a:solidFill>
                <a:effectLst/>
              </a:rPr>
              <a:t> and diesel engine </a:t>
            </a:r>
            <a:r>
              <a:rPr lang="fr-CA" sz="900" b="0" i="0" dirty="0" err="1">
                <a:solidFill>
                  <a:srgbClr val="000000"/>
                </a:solidFill>
                <a:effectLst/>
              </a:rPr>
              <a:t>exhaust</a:t>
            </a:r>
            <a:r>
              <a:rPr lang="fr-CA" sz="900" b="0" i="0" dirty="0">
                <a:solidFill>
                  <a:srgbClr val="000000"/>
                </a:solidFill>
                <a:effectLst/>
              </a:rPr>
              <a:t> </a:t>
            </a:r>
            <a:r>
              <a:rPr lang="fr-CA" sz="900" b="0" i="0" dirty="0" err="1">
                <a:solidFill>
                  <a:srgbClr val="000000"/>
                </a:solidFill>
                <a:effectLst/>
              </a:rPr>
              <a:t>emissions</a:t>
            </a:r>
            <a:r>
              <a:rPr lang="fr-CA" sz="900" b="0" i="0" dirty="0">
                <a:solidFill>
                  <a:srgbClr val="000000"/>
                </a:solidFill>
                <a:effectLst/>
              </a:rPr>
              <a:t>. BMC Public </a:t>
            </a:r>
            <a:r>
              <a:rPr lang="fr-CA" sz="900" b="0" i="0" dirty="0" err="1">
                <a:solidFill>
                  <a:srgbClr val="000000"/>
                </a:solidFill>
                <a:effectLst/>
              </a:rPr>
              <a:t>Health</a:t>
            </a:r>
            <a:r>
              <a:rPr lang="fr-CA" sz="900" b="0" i="0" dirty="0">
                <a:solidFill>
                  <a:srgbClr val="000000"/>
                </a:solidFill>
                <a:effectLst/>
              </a:rPr>
              <a:t> [Internet]. 2 </a:t>
            </a:r>
            <a:r>
              <a:rPr lang="fr-CA" sz="900" b="0" i="0" dirty="0" err="1">
                <a:solidFill>
                  <a:srgbClr val="000000"/>
                </a:solidFill>
                <a:effectLst/>
              </a:rPr>
              <a:t>févr</a:t>
            </a:r>
            <a:r>
              <a:rPr lang="fr-CA" sz="900" b="0" i="0" dirty="0">
                <a:solidFill>
                  <a:srgbClr val="000000"/>
                </a:solidFill>
                <a:effectLst/>
              </a:rPr>
              <a:t> 2017;17(1):156. Disponible sur: https://doi.org/10.1186/s12889-017-4025-1 </a:t>
            </a:r>
          </a:p>
          <a:p>
            <a:pPr algn="l" rtl="0" fontAlgn="base">
              <a:buNone/>
            </a:pPr>
            <a:r>
              <a:rPr lang="fr-CA" sz="900" b="0" i="0" dirty="0">
                <a:solidFill>
                  <a:srgbClr val="000000"/>
                </a:solidFill>
                <a:effectLst/>
              </a:rPr>
              <a:t>43. </a:t>
            </a:r>
            <a:r>
              <a:rPr lang="fr-CA" sz="900" b="0" i="0" dirty="0" err="1">
                <a:solidFill>
                  <a:srgbClr val="000000"/>
                </a:solidFill>
                <a:effectLst/>
              </a:rPr>
              <a:t>Ngamwong</a:t>
            </a:r>
            <a:r>
              <a:rPr lang="fr-CA" sz="900" b="0" i="0" dirty="0">
                <a:solidFill>
                  <a:srgbClr val="000000"/>
                </a:solidFill>
                <a:effectLst/>
              </a:rPr>
              <a:t> Y, </a:t>
            </a:r>
            <a:r>
              <a:rPr lang="fr-CA" sz="900" b="0" i="0" dirty="0" err="1">
                <a:solidFill>
                  <a:srgbClr val="000000"/>
                </a:solidFill>
                <a:effectLst/>
              </a:rPr>
              <a:t>Tangamornsuksan</a:t>
            </a:r>
            <a:r>
              <a:rPr lang="fr-CA" sz="900" b="0" i="0" dirty="0">
                <a:solidFill>
                  <a:srgbClr val="000000"/>
                </a:solidFill>
                <a:effectLst/>
              </a:rPr>
              <a:t> W, </a:t>
            </a:r>
            <a:r>
              <a:rPr lang="fr-CA" sz="900" b="0" i="0" dirty="0" err="1">
                <a:solidFill>
                  <a:srgbClr val="000000"/>
                </a:solidFill>
                <a:effectLst/>
              </a:rPr>
              <a:t>Lohitnavy</a:t>
            </a:r>
            <a:r>
              <a:rPr lang="fr-CA" sz="900" b="0" i="0" dirty="0">
                <a:solidFill>
                  <a:srgbClr val="000000"/>
                </a:solidFill>
                <a:effectLst/>
              </a:rPr>
              <a:t> O, </a:t>
            </a:r>
            <a:r>
              <a:rPr lang="fr-CA" sz="900" b="0" i="0" dirty="0" err="1">
                <a:solidFill>
                  <a:srgbClr val="000000"/>
                </a:solidFill>
                <a:effectLst/>
              </a:rPr>
              <a:t>Chaiyakunapruk</a:t>
            </a:r>
            <a:r>
              <a:rPr lang="fr-CA" sz="900" b="0" i="0" dirty="0">
                <a:solidFill>
                  <a:srgbClr val="000000"/>
                </a:solidFill>
                <a:effectLst/>
              </a:rPr>
              <a:t> N, </a:t>
            </a:r>
            <a:r>
              <a:rPr lang="fr-CA" sz="900" b="0" i="0" dirty="0" err="1">
                <a:solidFill>
                  <a:srgbClr val="000000"/>
                </a:solidFill>
                <a:effectLst/>
              </a:rPr>
              <a:t>Scholfield</a:t>
            </a:r>
            <a:r>
              <a:rPr lang="fr-CA" sz="900" b="0" i="0" dirty="0">
                <a:solidFill>
                  <a:srgbClr val="000000"/>
                </a:solidFill>
                <a:effectLst/>
              </a:rPr>
              <a:t> CN, </a:t>
            </a:r>
            <a:r>
              <a:rPr lang="fr-CA" sz="900" b="0" i="0" dirty="0" err="1">
                <a:solidFill>
                  <a:srgbClr val="000000"/>
                </a:solidFill>
                <a:effectLst/>
              </a:rPr>
              <a:t>Reisfeld</a:t>
            </a:r>
            <a:r>
              <a:rPr lang="fr-CA" sz="900" b="0" i="0" dirty="0">
                <a:solidFill>
                  <a:srgbClr val="000000"/>
                </a:solidFill>
                <a:effectLst/>
              </a:rPr>
              <a:t> B, et al. Additive </a:t>
            </a:r>
            <a:r>
              <a:rPr lang="fr-CA" sz="900" b="0" i="0" dirty="0" err="1">
                <a:solidFill>
                  <a:srgbClr val="000000"/>
                </a:solidFill>
                <a:effectLst/>
              </a:rPr>
              <a:t>Synergism</a:t>
            </a:r>
            <a:r>
              <a:rPr lang="fr-CA" sz="900" b="0" i="0" dirty="0">
                <a:solidFill>
                  <a:srgbClr val="000000"/>
                </a:solidFill>
                <a:effectLst/>
              </a:rPr>
              <a:t> </a:t>
            </a:r>
            <a:r>
              <a:rPr lang="fr-CA" sz="900" b="0" i="0" dirty="0" err="1">
                <a:solidFill>
                  <a:srgbClr val="000000"/>
                </a:solidFill>
                <a:effectLst/>
              </a:rPr>
              <a:t>between</a:t>
            </a:r>
            <a:r>
              <a:rPr lang="fr-CA" sz="900" b="0" i="0" dirty="0">
                <a:solidFill>
                  <a:srgbClr val="000000"/>
                </a:solidFill>
                <a:effectLst/>
              </a:rPr>
              <a:t> Asbestos and Smoking in Lung Cancer Risk: A </a:t>
            </a:r>
            <a:r>
              <a:rPr lang="fr-CA" sz="900" b="0" i="0" dirty="0" err="1">
                <a:solidFill>
                  <a:srgbClr val="000000"/>
                </a:solidFill>
                <a:effectLst/>
              </a:rPr>
              <a:t>Systematic</a:t>
            </a:r>
            <a:r>
              <a:rPr lang="fr-CA" sz="900" b="0" i="0" dirty="0">
                <a:solidFill>
                  <a:srgbClr val="000000"/>
                </a:solidFill>
                <a:effectLst/>
              </a:rPr>
              <a:t> </a:t>
            </a:r>
            <a:r>
              <a:rPr lang="fr-CA" sz="900" b="0" i="0" dirty="0" err="1">
                <a:solidFill>
                  <a:srgbClr val="000000"/>
                </a:solidFill>
                <a:effectLst/>
              </a:rPr>
              <a:t>Review</a:t>
            </a:r>
            <a:r>
              <a:rPr lang="fr-CA" sz="900" b="0" i="0" dirty="0">
                <a:solidFill>
                  <a:srgbClr val="000000"/>
                </a:solidFill>
                <a:effectLst/>
              </a:rPr>
              <a:t> and Meta-</a:t>
            </a:r>
            <a:r>
              <a:rPr lang="fr-CA" sz="900" b="0" i="0" dirty="0" err="1">
                <a:solidFill>
                  <a:srgbClr val="000000"/>
                </a:solidFill>
                <a:effectLst/>
              </a:rPr>
              <a:t>Analysis</a:t>
            </a:r>
            <a:r>
              <a:rPr lang="fr-CA" sz="900" b="0" i="0" dirty="0">
                <a:solidFill>
                  <a:srgbClr val="000000"/>
                </a:solidFill>
                <a:effectLst/>
              </a:rPr>
              <a:t>. PLOS ONE [Internet]. 14 août 2015;10(8):e0135798. Disponible sur: https://doi.org/10.1371/journal.pone.0135798 </a:t>
            </a:r>
          </a:p>
          <a:p>
            <a:pPr algn="l" rtl="0" fontAlgn="base">
              <a:buNone/>
            </a:pPr>
            <a:r>
              <a:rPr lang="fr-CA" sz="900" b="0" i="0" dirty="0">
                <a:solidFill>
                  <a:srgbClr val="000000"/>
                </a:solidFill>
                <a:effectLst/>
              </a:rPr>
              <a:t>44. Gouvernement du Québec. Décret 644-2022. Loi sur la santé et la sécurité au travail (chapitre S-2.1) mars 30, 2022 p. 8.  </a:t>
            </a:r>
          </a:p>
          <a:p>
            <a:pPr algn="l" rtl="0" fontAlgn="base">
              <a:buNone/>
            </a:pPr>
            <a:r>
              <a:rPr lang="fr-CA" sz="900" b="0" i="0" dirty="0">
                <a:solidFill>
                  <a:srgbClr val="000000"/>
                </a:solidFill>
                <a:effectLst/>
              </a:rPr>
              <a:t>45. Ministère de l’Environnement, de la Lutte contre les changements climatiques, de la Faune et des Parcs. Foire aux questions - Qualité de l’air ambiant [Internet]. [cité 30 </a:t>
            </a:r>
            <a:r>
              <a:rPr lang="fr-CA" sz="900" b="0" i="0" dirty="0" err="1">
                <a:solidFill>
                  <a:srgbClr val="000000"/>
                </a:solidFill>
                <a:effectLst/>
              </a:rPr>
              <a:t>juill</a:t>
            </a:r>
            <a:r>
              <a:rPr lang="fr-CA" sz="900" b="0" i="0" dirty="0">
                <a:solidFill>
                  <a:srgbClr val="000000"/>
                </a:solidFill>
                <a:effectLst/>
              </a:rPr>
              <a:t> 2025]. Disponible sur: https://www.environnement.gouv.qc.ca/air/criteres/faq-air-ambiant.htm </a:t>
            </a:r>
          </a:p>
          <a:p>
            <a:pPr algn="l" rtl="0" fontAlgn="base">
              <a:buNone/>
            </a:pPr>
            <a:r>
              <a:rPr lang="fr-CA" sz="900" b="0" i="0" dirty="0">
                <a:solidFill>
                  <a:srgbClr val="000000"/>
                </a:solidFill>
                <a:effectLst/>
              </a:rPr>
              <a:t> </a:t>
            </a:r>
          </a:p>
        </p:txBody>
      </p:sp>
    </p:spTree>
    <p:extLst>
      <p:ext uri="{BB962C8B-B14F-4D97-AF65-F5344CB8AC3E}">
        <p14:creationId xmlns:p14="http://schemas.microsoft.com/office/powerpoint/2010/main" val="143542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9C4B0D7-A0A7-4C10-9A6E-C1A249D7C878}"/>
              </a:ext>
            </a:extLst>
          </p:cNvPr>
          <p:cNvSpPr>
            <a:spLocks noGrp="1"/>
          </p:cNvSpPr>
          <p:nvPr>
            <p:ph idx="1"/>
          </p:nvPr>
        </p:nvSpPr>
        <p:spPr/>
        <p:txBody>
          <a:bodyPr>
            <a:normAutofit fontScale="77500" lnSpcReduction="20000"/>
          </a:bodyPr>
          <a:lstStyle/>
          <a:p>
            <a:pPr marL="0" indent="0">
              <a:lnSpc>
                <a:spcPct val="120000"/>
              </a:lnSpc>
              <a:buNone/>
            </a:pPr>
            <a:r>
              <a:rPr lang="fr-CA" dirty="0"/>
              <a:t>L’Observatoire National de l’Amiante (</a:t>
            </a:r>
            <a:r>
              <a:rPr lang="fr-CA" dirty="0">
                <a:hlinkClick r:id="rId4"/>
              </a:rPr>
              <a:t>ONA</a:t>
            </a:r>
            <a:r>
              <a:rPr lang="fr-CA" dirty="0"/>
              <a:t>), né des suites du BAPE de 2020 sur </a:t>
            </a:r>
            <a:r>
              <a:rPr lang="fr-CA" i="1" dirty="0"/>
              <a:t>L’état des lieux et la gestion de l’amiante et des résidus miniers amiantés</a:t>
            </a:r>
            <a:r>
              <a:rPr lang="fr-CA" dirty="0"/>
              <a:t>, s’intéresse tout particulièrement à la détermination des meilleures pratiques de gestion et de valorisation des résidus miniers amiantés ainsi que des sols contenant de l’amiante. </a:t>
            </a:r>
          </a:p>
          <a:p>
            <a:pPr marL="0" indent="0">
              <a:lnSpc>
                <a:spcPct val="120000"/>
              </a:lnSpc>
              <a:buNone/>
            </a:pPr>
            <a:r>
              <a:rPr lang="fr-CA" dirty="0"/>
              <a:t>Il soutient le développement de savoirs et rend accessibles des connaissances solides. </a:t>
            </a:r>
          </a:p>
          <a:p>
            <a:pPr marL="0" indent="0">
              <a:lnSpc>
                <a:spcPct val="120000"/>
              </a:lnSpc>
              <a:buNone/>
            </a:pPr>
            <a:r>
              <a:rPr lang="fr-CA" dirty="0"/>
              <a:t>À l’aide de ces savoirs, l’Observatoire accompagne les groupes préoccupés par ce sujet dans leur réflexion pour identifier les solutions les plus efficaces et les plus sécuritaires.</a:t>
            </a:r>
          </a:p>
          <a:p>
            <a:endParaRPr lang="fr-CA" dirty="0"/>
          </a:p>
          <a:p>
            <a:r>
              <a:rPr lang="fr-CA" dirty="0"/>
              <a:t>France Charles Fleury, M. Sc. (</a:t>
            </a:r>
            <a:r>
              <a:rPr lang="fr-CA" dirty="0">
                <a:hlinkClick r:id="rId5"/>
              </a:rPr>
              <a:t>fcfleury@cegepthetford.ca</a:t>
            </a:r>
            <a:r>
              <a:rPr lang="fr-CA" dirty="0"/>
              <a:t>) </a:t>
            </a:r>
          </a:p>
          <a:p>
            <a:pPr lvl="1"/>
            <a:r>
              <a:rPr lang="fr-CA" dirty="0"/>
              <a:t>Conseiller en mise en valeur des résultats de recherche, ONA</a:t>
            </a:r>
          </a:p>
          <a:p>
            <a:pPr lvl="1"/>
            <a:r>
              <a:rPr lang="fr-CA" dirty="0"/>
              <a:t>Courtier de connaissances en accompagnement du changement fondé sur les données probantes</a:t>
            </a:r>
          </a:p>
          <a:p>
            <a:pPr lvl="1"/>
            <a:endParaRPr lang="fr-CA" dirty="0"/>
          </a:p>
          <a:p>
            <a:endParaRPr lang="fr-CA" dirty="0"/>
          </a:p>
          <a:p>
            <a:pPr lvl="1"/>
            <a:endParaRPr lang="fr-CA" dirty="0"/>
          </a:p>
        </p:txBody>
      </p:sp>
      <p:sp>
        <p:nvSpPr>
          <p:cNvPr id="3" name="Espace réservé du numéro de diapositive 2">
            <a:extLst>
              <a:ext uri="{FF2B5EF4-FFF2-40B4-BE49-F238E27FC236}">
                <a16:creationId xmlns:a16="http://schemas.microsoft.com/office/drawing/2014/main" id="{1FF7B8CC-FD8E-3F47-8F81-894E6BCEFD80}"/>
              </a:ext>
            </a:extLst>
          </p:cNvPr>
          <p:cNvSpPr>
            <a:spLocks noGrp="1"/>
          </p:cNvSpPr>
          <p:nvPr>
            <p:ph type="sldNum" sz="quarter" idx="12"/>
          </p:nvPr>
        </p:nvSpPr>
        <p:spPr/>
        <p:txBody>
          <a:bodyPr/>
          <a:lstStyle/>
          <a:p>
            <a:fld id="{3C45D93D-B4FF-4A6E-A7E0-18BB27CF6AFD}" type="slidenum">
              <a:rPr lang="fr-CA" smtClean="0"/>
              <a:pPr/>
              <a:t>2</a:t>
            </a:fld>
            <a:endParaRPr lang="fr-CA"/>
          </a:p>
        </p:txBody>
      </p:sp>
      <p:sp>
        <p:nvSpPr>
          <p:cNvPr id="4" name="Titre 3">
            <a:extLst>
              <a:ext uri="{FF2B5EF4-FFF2-40B4-BE49-F238E27FC236}">
                <a16:creationId xmlns:a16="http://schemas.microsoft.com/office/drawing/2014/main" id="{29E6738E-C961-C51D-20BD-AC750B603BAA}"/>
              </a:ext>
            </a:extLst>
          </p:cNvPr>
          <p:cNvSpPr>
            <a:spLocks noGrp="1"/>
          </p:cNvSpPr>
          <p:nvPr>
            <p:ph type="title"/>
          </p:nvPr>
        </p:nvSpPr>
        <p:spPr/>
        <p:txBody>
          <a:bodyPr/>
          <a:lstStyle/>
          <a:p>
            <a:r>
              <a:rPr lang="fr-CA" dirty="0"/>
              <a:t>Présentateur</a:t>
            </a:r>
            <a:endParaRPr lang="fr-CA" b="0" dirty="0"/>
          </a:p>
        </p:txBody>
      </p:sp>
      <p:sp>
        <p:nvSpPr>
          <p:cNvPr id="5" name="Bulle narrative : rectangle à coins arrondis 4">
            <a:extLst>
              <a:ext uri="{FF2B5EF4-FFF2-40B4-BE49-F238E27FC236}">
                <a16:creationId xmlns:a16="http://schemas.microsoft.com/office/drawing/2014/main" id="{F1402AF9-E317-DA5F-74F9-E9DD4BEFF288}"/>
              </a:ext>
            </a:extLst>
          </p:cNvPr>
          <p:cNvSpPr/>
          <p:nvPr>
            <p:custDataLst>
              <p:tags r:id="rId1"/>
            </p:custDataLst>
          </p:nvPr>
        </p:nvSpPr>
        <p:spPr>
          <a:xfrm>
            <a:off x="94491" y="3927569"/>
            <a:ext cx="3248209" cy="2650037"/>
          </a:xfrm>
          <a:prstGeom prst="wedgeRoundRectCallout">
            <a:avLst>
              <a:gd name="adj1" fmla="val 82010"/>
              <a:gd name="adj2" fmla="val 14496"/>
              <a:gd name="adj3" fmla="val 166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CA" dirty="0">
                <a:solidFill>
                  <a:schemeClr val="accent1">
                    <a:lumMod val="50000"/>
                  </a:schemeClr>
                </a:solidFill>
              </a:rPr>
              <a:t>Méthode structurée et efficace visant à identifier les meilleures connaissances </a:t>
            </a:r>
            <a:r>
              <a:rPr lang="fr-CA">
                <a:solidFill>
                  <a:schemeClr val="accent1">
                    <a:lumMod val="50000"/>
                  </a:schemeClr>
                </a:solidFill>
              </a:rPr>
              <a:t>pour répondre à </a:t>
            </a:r>
            <a:r>
              <a:rPr lang="fr-CA" dirty="0">
                <a:solidFill>
                  <a:schemeClr val="accent1">
                    <a:lumMod val="50000"/>
                  </a:schemeClr>
                </a:solidFill>
              </a:rPr>
              <a:t>une préoccupation afin de soutenir une prise de décision</a:t>
            </a:r>
          </a:p>
        </p:txBody>
      </p:sp>
    </p:spTree>
    <p:extLst>
      <p:ext uri="{BB962C8B-B14F-4D97-AF65-F5344CB8AC3E}">
        <p14:creationId xmlns:p14="http://schemas.microsoft.com/office/powerpoint/2010/main" val="363181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F8BD57F-01B2-4B71-5853-4B18C23C75B4}"/>
              </a:ext>
            </a:extLst>
          </p:cNvPr>
          <p:cNvSpPr>
            <a:spLocks noGrp="1"/>
          </p:cNvSpPr>
          <p:nvPr>
            <p:ph idx="1"/>
          </p:nvPr>
        </p:nvSpPr>
        <p:spPr/>
        <p:txBody>
          <a:bodyPr>
            <a:normAutofit/>
          </a:bodyPr>
          <a:lstStyle/>
          <a:p>
            <a:pPr marL="0" indent="0">
              <a:buNone/>
            </a:pPr>
            <a:r>
              <a:rPr lang="fr-CA" b="1" dirty="0">
                <a:solidFill>
                  <a:schemeClr val="tx2">
                    <a:lumMod val="75000"/>
                    <a:lumOff val="25000"/>
                  </a:schemeClr>
                </a:solidFill>
              </a:rPr>
              <a:t>Au programme ce midi</a:t>
            </a:r>
          </a:p>
          <a:p>
            <a:pPr marL="0" indent="0">
              <a:buNone/>
            </a:pPr>
            <a:endParaRPr lang="fr-CA" dirty="0"/>
          </a:p>
          <a:p>
            <a:pPr marL="514350" indent="-514350">
              <a:buClr>
                <a:schemeClr val="tx2">
                  <a:lumMod val="75000"/>
                  <a:lumOff val="25000"/>
                </a:schemeClr>
              </a:buClr>
              <a:buFont typeface="+mj-lt"/>
              <a:buAutoNum type="arabicPeriod"/>
            </a:pPr>
            <a:r>
              <a:rPr lang="fr-CA" dirty="0"/>
              <a:t>Objectifs du midi-découverte</a:t>
            </a:r>
          </a:p>
          <a:p>
            <a:pPr marL="514350" indent="-514350">
              <a:buClr>
                <a:schemeClr val="tx2">
                  <a:lumMod val="75000"/>
                  <a:lumOff val="25000"/>
                </a:schemeClr>
              </a:buClr>
              <a:buFont typeface="+mj-lt"/>
              <a:buAutoNum type="arabicPeriod"/>
            </a:pPr>
            <a:r>
              <a:rPr lang="fr-CA" dirty="0"/>
              <a:t>Mise en contexte</a:t>
            </a:r>
          </a:p>
          <a:p>
            <a:pPr marL="514350" indent="-514350">
              <a:buClr>
                <a:schemeClr val="tx2">
                  <a:lumMod val="75000"/>
                  <a:lumOff val="25000"/>
                </a:schemeClr>
              </a:buClr>
              <a:buFont typeface="+mj-lt"/>
              <a:buAutoNum type="arabicPeriod"/>
            </a:pPr>
            <a:r>
              <a:rPr lang="fr-CA" dirty="0"/>
              <a:t>Structure des Questions/Réponses</a:t>
            </a:r>
          </a:p>
          <a:p>
            <a:pPr marL="514350" indent="-514350">
              <a:buClr>
                <a:schemeClr val="tx2">
                  <a:lumMod val="75000"/>
                  <a:lumOff val="25000"/>
                </a:schemeClr>
              </a:buClr>
              <a:buFont typeface="+mj-lt"/>
              <a:buAutoNum type="arabicPeriod"/>
            </a:pPr>
            <a:r>
              <a:rPr lang="fr-CA" dirty="0"/>
              <a:t>Exemples de contenus</a:t>
            </a:r>
            <a:endParaRPr lang="fr-CA" i="1" dirty="0">
              <a:highlight>
                <a:srgbClr val="FFFF00"/>
              </a:highlight>
            </a:endParaRPr>
          </a:p>
          <a:p>
            <a:pPr marL="514350" indent="-514350">
              <a:buClr>
                <a:schemeClr val="tx2">
                  <a:lumMod val="75000"/>
                  <a:lumOff val="25000"/>
                </a:schemeClr>
              </a:buClr>
              <a:buFont typeface="+mj-lt"/>
              <a:buAutoNum type="arabicPeriod"/>
            </a:pPr>
            <a:r>
              <a:rPr lang="fr-CA" dirty="0"/>
              <a:t>Méthode, valeurs et limites</a:t>
            </a:r>
          </a:p>
          <a:p>
            <a:pPr marL="514350" indent="-514350">
              <a:buClr>
                <a:schemeClr val="tx2">
                  <a:lumMod val="75000"/>
                  <a:lumOff val="25000"/>
                </a:schemeClr>
              </a:buClr>
              <a:buFont typeface="+mj-lt"/>
              <a:buAutoNum type="arabicPeriod"/>
            </a:pPr>
            <a:r>
              <a:rPr lang="fr-CA" dirty="0"/>
              <a:t>Perspectives d’utilisation des savoirs</a:t>
            </a:r>
          </a:p>
          <a:p>
            <a:pPr marL="514350" indent="-514350">
              <a:buClr>
                <a:schemeClr val="tx2">
                  <a:lumMod val="75000"/>
                  <a:lumOff val="25000"/>
                </a:schemeClr>
              </a:buClr>
              <a:buFont typeface="+mj-lt"/>
              <a:buAutoNum type="arabicPeriod"/>
            </a:pPr>
            <a:r>
              <a:rPr lang="fr-CA" dirty="0"/>
              <a:t>Période de questions et d’échanges</a:t>
            </a:r>
          </a:p>
          <a:p>
            <a:pPr marL="514350" indent="-514350">
              <a:buFont typeface="+mj-lt"/>
              <a:buAutoNum type="arabicPeriod"/>
            </a:pPr>
            <a:endParaRPr lang="fr-CA" dirty="0"/>
          </a:p>
          <a:p>
            <a:pPr marL="514350" indent="-514350">
              <a:buFont typeface="+mj-lt"/>
              <a:buAutoNum type="arabicPeriod"/>
            </a:pPr>
            <a:endParaRPr lang="fr-CA" dirty="0"/>
          </a:p>
          <a:p>
            <a:pPr marL="514350" indent="-514350">
              <a:buFont typeface="+mj-lt"/>
              <a:buAutoNum type="arabicPeriod"/>
            </a:pPr>
            <a:endParaRPr lang="fr-CA" dirty="0"/>
          </a:p>
        </p:txBody>
      </p:sp>
      <p:sp>
        <p:nvSpPr>
          <p:cNvPr id="3" name="Espace réservé du numéro de diapositive 2">
            <a:extLst>
              <a:ext uri="{FF2B5EF4-FFF2-40B4-BE49-F238E27FC236}">
                <a16:creationId xmlns:a16="http://schemas.microsoft.com/office/drawing/2014/main" id="{6F5BB393-88ED-6399-FFF4-52235541C467}"/>
              </a:ext>
            </a:extLst>
          </p:cNvPr>
          <p:cNvSpPr>
            <a:spLocks noGrp="1"/>
          </p:cNvSpPr>
          <p:nvPr>
            <p:ph type="sldNum" sz="quarter" idx="12"/>
          </p:nvPr>
        </p:nvSpPr>
        <p:spPr/>
        <p:txBody>
          <a:bodyPr/>
          <a:lstStyle/>
          <a:p>
            <a:fld id="{3C45D93D-B4FF-4A6E-A7E0-18BB27CF6AFD}" type="slidenum">
              <a:rPr lang="fr-CA" smtClean="0"/>
              <a:pPr/>
              <a:t>3</a:t>
            </a:fld>
            <a:endParaRPr lang="fr-CA"/>
          </a:p>
        </p:txBody>
      </p:sp>
      <p:sp>
        <p:nvSpPr>
          <p:cNvPr id="4" name="Titre 3">
            <a:extLst>
              <a:ext uri="{FF2B5EF4-FFF2-40B4-BE49-F238E27FC236}">
                <a16:creationId xmlns:a16="http://schemas.microsoft.com/office/drawing/2014/main" id="{DAEE2A45-6885-F846-3AD9-E232D63A853A}"/>
              </a:ext>
            </a:extLst>
          </p:cNvPr>
          <p:cNvSpPr>
            <a:spLocks noGrp="1"/>
          </p:cNvSpPr>
          <p:nvPr>
            <p:ph type="title"/>
          </p:nvPr>
        </p:nvSpPr>
        <p:spPr/>
        <p:txBody>
          <a:bodyPr/>
          <a:lstStyle/>
          <a:p>
            <a:r>
              <a:rPr lang="fr-CA" dirty="0"/>
              <a:t>Plan de présentation</a:t>
            </a:r>
          </a:p>
        </p:txBody>
      </p:sp>
    </p:spTree>
    <p:extLst>
      <p:ext uri="{BB962C8B-B14F-4D97-AF65-F5344CB8AC3E}">
        <p14:creationId xmlns:p14="http://schemas.microsoft.com/office/powerpoint/2010/main" val="35864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835F7DA-1ED1-096D-C63F-FD62D0F4A78F}"/>
              </a:ext>
            </a:extLst>
          </p:cNvPr>
          <p:cNvSpPr>
            <a:spLocks noGrp="1"/>
          </p:cNvSpPr>
          <p:nvPr>
            <p:ph idx="1"/>
          </p:nvPr>
        </p:nvSpPr>
        <p:spPr>
          <a:xfrm>
            <a:off x="3524434" y="647700"/>
            <a:ext cx="8060925" cy="5637689"/>
          </a:xfrm>
        </p:spPr>
        <p:txBody>
          <a:bodyPr>
            <a:normAutofit fontScale="92500" lnSpcReduction="10000"/>
          </a:bodyPr>
          <a:lstStyle/>
          <a:p>
            <a:pPr marL="0" indent="0">
              <a:buNone/>
            </a:pPr>
            <a:r>
              <a:rPr lang="fr-CA" b="1" dirty="0">
                <a:solidFill>
                  <a:schemeClr val="tx2">
                    <a:lumMod val="75000"/>
                    <a:lumOff val="25000"/>
                  </a:schemeClr>
                </a:solidFill>
              </a:rPr>
              <a:t>À la fin de notre rencontre …</a:t>
            </a:r>
          </a:p>
          <a:p>
            <a:pPr marL="514350" indent="-514350">
              <a:buFont typeface="+mj-lt"/>
              <a:buAutoNum type="arabicParenR"/>
            </a:pPr>
            <a:endParaRPr lang="fr-CA" dirty="0"/>
          </a:p>
          <a:p>
            <a:pPr marL="514350" indent="-514350">
              <a:lnSpc>
                <a:spcPct val="110000"/>
              </a:lnSpc>
              <a:buFont typeface="+mj-lt"/>
              <a:buAutoNum type="arabicParenR"/>
            </a:pPr>
            <a:r>
              <a:rPr lang="fr-CA" dirty="0"/>
              <a:t>Découvrir ou se rappeler ce qu’est un produit de courtage de connaissances et en apprécier l’intérêt</a:t>
            </a:r>
          </a:p>
          <a:p>
            <a:pPr marL="514350" indent="-514350">
              <a:lnSpc>
                <a:spcPct val="110000"/>
              </a:lnSpc>
              <a:buFont typeface="+mj-lt"/>
              <a:buAutoNum type="arabicParenR"/>
            </a:pPr>
            <a:r>
              <a:rPr lang="fr-CA" dirty="0"/>
              <a:t>Comprendre la structure et les clés de lecture des Questions/Réponses utiles à s’approprier les savoirs</a:t>
            </a:r>
          </a:p>
          <a:p>
            <a:pPr marL="514350" indent="-514350">
              <a:lnSpc>
                <a:spcPct val="110000"/>
              </a:lnSpc>
              <a:buFont typeface="+mj-lt"/>
              <a:buAutoNum type="arabicParenR"/>
            </a:pPr>
            <a:r>
              <a:rPr lang="fr-CA" dirty="0"/>
              <a:t>Souhaiter aller consulter la 1</a:t>
            </a:r>
            <a:r>
              <a:rPr lang="fr-CA" baseline="30000" dirty="0"/>
              <a:t>re</a:t>
            </a:r>
            <a:r>
              <a:rPr lang="fr-CA" dirty="0"/>
              <a:t> série de Questions/Réponses</a:t>
            </a:r>
          </a:p>
          <a:p>
            <a:pPr marL="514350" indent="-514350">
              <a:lnSpc>
                <a:spcPct val="110000"/>
              </a:lnSpc>
              <a:buFont typeface="+mj-lt"/>
              <a:buAutoNum type="arabicParenR"/>
            </a:pPr>
            <a:r>
              <a:rPr lang="fr-CA" dirty="0"/>
              <a:t>Envisager des utilisations possibles des connaissances captées dans un processus d’amélioration</a:t>
            </a:r>
          </a:p>
        </p:txBody>
      </p:sp>
      <p:sp>
        <p:nvSpPr>
          <p:cNvPr id="3" name="Espace réservé du numéro de diapositive 2">
            <a:extLst>
              <a:ext uri="{FF2B5EF4-FFF2-40B4-BE49-F238E27FC236}">
                <a16:creationId xmlns:a16="http://schemas.microsoft.com/office/drawing/2014/main" id="{4D73A42B-47EB-C74A-FD18-8A79C9F4D178}"/>
              </a:ext>
            </a:extLst>
          </p:cNvPr>
          <p:cNvSpPr>
            <a:spLocks noGrp="1"/>
          </p:cNvSpPr>
          <p:nvPr>
            <p:ph type="sldNum" sz="quarter" idx="12"/>
          </p:nvPr>
        </p:nvSpPr>
        <p:spPr/>
        <p:txBody>
          <a:bodyPr/>
          <a:lstStyle/>
          <a:p>
            <a:fld id="{3C45D93D-B4FF-4A6E-A7E0-18BB27CF6AFD}" type="slidenum">
              <a:rPr lang="fr-CA" smtClean="0"/>
              <a:pPr/>
              <a:t>4</a:t>
            </a:fld>
            <a:endParaRPr lang="fr-CA"/>
          </a:p>
        </p:txBody>
      </p:sp>
      <p:sp>
        <p:nvSpPr>
          <p:cNvPr id="4" name="Titre 3">
            <a:extLst>
              <a:ext uri="{FF2B5EF4-FFF2-40B4-BE49-F238E27FC236}">
                <a16:creationId xmlns:a16="http://schemas.microsoft.com/office/drawing/2014/main" id="{A6DD38D6-9A19-0900-30BB-7EB89B4731B7}"/>
              </a:ext>
            </a:extLst>
          </p:cNvPr>
          <p:cNvSpPr>
            <a:spLocks noGrp="1"/>
          </p:cNvSpPr>
          <p:nvPr>
            <p:ph type="title"/>
          </p:nvPr>
        </p:nvSpPr>
        <p:spPr/>
        <p:txBody>
          <a:bodyPr/>
          <a:lstStyle/>
          <a:p>
            <a:r>
              <a:rPr lang="fr-CA" dirty="0"/>
              <a:t>1. </a:t>
            </a:r>
            <a:br>
              <a:rPr lang="fr-CA" dirty="0"/>
            </a:br>
            <a:r>
              <a:rPr lang="fr-CA" dirty="0"/>
              <a:t>Objectifs </a:t>
            </a:r>
            <a:r>
              <a:rPr lang="fr-CA" dirty="0" err="1"/>
              <a:t>dU</a:t>
            </a:r>
            <a:r>
              <a:rPr lang="fr-CA" dirty="0"/>
              <a:t> Midi-découverte</a:t>
            </a:r>
          </a:p>
        </p:txBody>
      </p:sp>
    </p:spTree>
    <p:extLst>
      <p:ext uri="{BB962C8B-B14F-4D97-AF65-F5344CB8AC3E}">
        <p14:creationId xmlns:p14="http://schemas.microsoft.com/office/powerpoint/2010/main" val="97684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FEB5674-2BF7-511E-A49E-4FD0765998F3}"/>
              </a:ext>
            </a:extLst>
          </p:cNvPr>
          <p:cNvSpPr>
            <a:spLocks noGrp="1"/>
          </p:cNvSpPr>
          <p:nvPr>
            <p:ph idx="1"/>
          </p:nvPr>
        </p:nvSpPr>
        <p:spPr>
          <a:xfrm>
            <a:off x="3524434" y="365124"/>
            <a:ext cx="8060925" cy="6127752"/>
          </a:xfrm>
        </p:spPr>
        <p:txBody>
          <a:bodyPr>
            <a:normAutofit fontScale="85000" lnSpcReduction="20000"/>
          </a:bodyPr>
          <a:lstStyle/>
          <a:p>
            <a:pPr>
              <a:lnSpc>
                <a:spcPct val="110000"/>
              </a:lnSpc>
            </a:pPr>
            <a:r>
              <a:rPr lang="fr-CA" dirty="0">
                <a:solidFill>
                  <a:schemeClr val="tx2"/>
                </a:solidFill>
              </a:rPr>
              <a:t>Problématique</a:t>
            </a:r>
          </a:p>
          <a:p>
            <a:pPr lvl="1">
              <a:lnSpc>
                <a:spcPct val="110000"/>
              </a:lnSpc>
            </a:pPr>
            <a:r>
              <a:rPr lang="fr-CA" dirty="0"/>
              <a:t>Mythes et interprétations variables circulant au sujet de l’amiante </a:t>
            </a:r>
          </a:p>
          <a:p>
            <a:pPr lvl="1">
              <a:lnSpc>
                <a:spcPct val="110000"/>
              </a:lnSpc>
            </a:pPr>
            <a:r>
              <a:rPr lang="fr-CA" dirty="0"/>
              <a:t>Certaine confusion sur les possibilités de gestion ou de valorisation des résidus miniers amiantés </a:t>
            </a:r>
            <a:r>
              <a:rPr lang="fr-CA" i="1" dirty="0"/>
              <a:t>sans</a:t>
            </a:r>
            <a:r>
              <a:rPr lang="fr-CA" dirty="0"/>
              <a:t> accroître le risque pour la santé </a:t>
            </a:r>
          </a:p>
          <a:p>
            <a:pPr>
              <a:lnSpc>
                <a:spcPct val="110000"/>
              </a:lnSpc>
            </a:pPr>
            <a:r>
              <a:rPr lang="fr-CA" dirty="0">
                <a:solidFill>
                  <a:schemeClr val="tx2"/>
                </a:solidFill>
              </a:rPr>
              <a:t>Besoin</a:t>
            </a:r>
            <a:r>
              <a:rPr lang="fr-CA" dirty="0"/>
              <a:t> de </a:t>
            </a:r>
          </a:p>
          <a:p>
            <a:pPr lvl="1">
              <a:lnSpc>
                <a:spcPct val="110000"/>
              </a:lnSpc>
            </a:pPr>
            <a:r>
              <a:rPr lang="fr-CA" dirty="0"/>
              <a:t>Partager une assise solide, une base commune de savoirs</a:t>
            </a:r>
          </a:p>
          <a:p>
            <a:pPr lvl="1">
              <a:lnSpc>
                <a:spcPct val="110000"/>
              </a:lnSpc>
            </a:pPr>
            <a:r>
              <a:rPr lang="fr-CA" dirty="0"/>
              <a:t>Regrouper dans un même endroit les meilleurs savoirs sur l’amiante </a:t>
            </a:r>
          </a:p>
          <a:p>
            <a:pPr lvl="1">
              <a:lnSpc>
                <a:spcPct val="110000"/>
              </a:lnSpc>
            </a:pPr>
            <a:r>
              <a:rPr lang="fr-CA" dirty="0"/>
              <a:t>Répondre aux préoccupations de la population ou de groupes intéressés au sujet</a:t>
            </a:r>
          </a:p>
          <a:p>
            <a:endParaRPr lang="fr-CA" dirty="0"/>
          </a:p>
          <a:p>
            <a:pPr marL="357188" indent="0">
              <a:lnSpc>
                <a:spcPct val="120000"/>
              </a:lnSpc>
              <a:buNone/>
            </a:pPr>
            <a:r>
              <a:rPr lang="fr-CA" dirty="0"/>
              <a:t>​​</a:t>
            </a:r>
            <a:r>
              <a:rPr lang="fr-CA" i="1" dirty="0"/>
              <a:t>Quels sont les savoirs qui font consensus dans les écrits scientifiques et les publications d’organisations réputées au sujet de l’amiante et de ses effets pour la santé ?​ </a:t>
            </a:r>
          </a:p>
        </p:txBody>
      </p:sp>
      <p:sp>
        <p:nvSpPr>
          <p:cNvPr id="3" name="Espace réservé du numéro de diapositive 2">
            <a:extLst>
              <a:ext uri="{FF2B5EF4-FFF2-40B4-BE49-F238E27FC236}">
                <a16:creationId xmlns:a16="http://schemas.microsoft.com/office/drawing/2014/main" id="{F4471202-2F88-DB38-CB05-E73A356AD68C}"/>
              </a:ext>
            </a:extLst>
          </p:cNvPr>
          <p:cNvSpPr>
            <a:spLocks noGrp="1"/>
          </p:cNvSpPr>
          <p:nvPr>
            <p:ph type="sldNum" sz="quarter" idx="12"/>
          </p:nvPr>
        </p:nvSpPr>
        <p:spPr/>
        <p:txBody>
          <a:bodyPr/>
          <a:lstStyle/>
          <a:p>
            <a:fld id="{3C45D93D-B4FF-4A6E-A7E0-18BB27CF6AFD}" type="slidenum">
              <a:rPr lang="fr-CA" smtClean="0"/>
              <a:pPr/>
              <a:t>5</a:t>
            </a:fld>
            <a:endParaRPr lang="fr-CA"/>
          </a:p>
        </p:txBody>
      </p:sp>
      <p:sp>
        <p:nvSpPr>
          <p:cNvPr id="4" name="Titre 3">
            <a:extLst>
              <a:ext uri="{FF2B5EF4-FFF2-40B4-BE49-F238E27FC236}">
                <a16:creationId xmlns:a16="http://schemas.microsoft.com/office/drawing/2014/main" id="{1CE7D168-C18C-B458-1060-B95EE340A57C}"/>
              </a:ext>
            </a:extLst>
          </p:cNvPr>
          <p:cNvSpPr>
            <a:spLocks noGrp="1"/>
          </p:cNvSpPr>
          <p:nvPr>
            <p:ph type="title"/>
          </p:nvPr>
        </p:nvSpPr>
        <p:spPr/>
        <p:txBody>
          <a:bodyPr/>
          <a:lstStyle/>
          <a:p>
            <a:r>
              <a:rPr lang="fr-CA" dirty="0"/>
              <a:t>2. </a:t>
            </a:r>
            <a:br>
              <a:rPr lang="fr-CA" dirty="0"/>
            </a:br>
            <a:r>
              <a:rPr lang="fr-CA" dirty="0"/>
              <a:t>Mise en contexte</a:t>
            </a:r>
          </a:p>
        </p:txBody>
      </p:sp>
    </p:spTree>
    <p:extLst>
      <p:ext uri="{BB962C8B-B14F-4D97-AF65-F5344CB8AC3E}">
        <p14:creationId xmlns:p14="http://schemas.microsoft.com/office/powerpoint/2010/main" val="76323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28879DB-EDFE-A800-37D0-12707A1614EA}"/>
              </a:ext>
            </a:extLst>
          </p:cNvPr>
          <p:cNvSpPr>
            <a:spLocks noGrp="1"/>
          </p:cNvSpPr>
          <p:nvPr>
            <p:ph idx="1"/>
          </p:nvPr>
        </p:nvSpPr>
        <p:spPr/>
        <p:txBody>
          <a:bodyPr>
            <a:normAutofit fontScale="70000" lnSpcReduction="20000"/>
          </a:bodyPr>
          <a:lstStyle/>
          <a:p>
            <a:pPr marL="0" indent="0">
              <a:buNone/>
            </a:pPr>
            <a:r>
              <a:rPr lang="fr-CA" sz="3400" dirty="0"/>
              <a:t>Une introduction</a:t>
            </a:r>
          </a:p>
          <a:p>
            <a:pPr>
              <a:lnSpc>
                <a:spcPct val="110000"/>
              </a:lnSpc>
            </a:pPr>
            <a:r>
              <a:rPr lang="fr-CA" dirty="0"/>
              <a:t>Nous avons produit cette section de « Questions/Réponses » dans le but d’offrir une base commune de savoirs solides. Ces savoirs portent sur la gestion et la valorisation des résidus miniers amiantés (RMA). Ils s’adressent à la population, aux acteurs clés et aux groupes intéressés par la question des RMA.  </a:t>
            </a:r>
          </a:p>
          <a:p>
            <a:pPr>
              <a:lnSpc>
                <a:spcPct val="110000"/>
              </a:lnSpc>
            </a:pPr>
            <a:r>
              <a:rPr lang="fr-CA" dirty="0"/>
              <a:t>Les « Questions » proviennent de préoccupations exprimées par la population et de besoins formulés par des acteurs clés.  </a:t>
            </a:r>
          </a:p>
          <a:p>
            <a:pPr>
              <a:lnSpc>
                <a:spcPct val="110000"/>
              </a:lnSpc>
            </a:pPr>
            <a:r>
              <a:rPr lang="fr-CA" dirty="0"/>
              <a:t>Les « Réponses » rapportent les consensus puisés dans les publications récentes ayant les plus forts niveaux de preuve scientifique et dans les avis exprimés par des organisations réputées expertes dans le domaine de l’amiante. Elles sont complétées par les conclusions du BAPE (2020) qui reflètent un consensus québécois. </a:t>
            </a:r>
          </a:p>
          <a:p>
            <a:pPr>
              <a:lnSpc>
                <a:spcPct val="110000"/>
              </a:lnSpc>
            </a:pPr>
            <a:r>
              <a:rPr lang="fr-CA" dirty="0"/>
              <a:t>L’Observatoire National de l’Amiante (ONA) estime que cette base commune de savoirs partagés par toutes les personnes et par tous les groupes intéressés aux RMA contribuera à faciliter les échanges pour parvenir à des solutions consensuelles, sécuritaires, profitables et durables. </a:t>
            </a:r>
          </a:p>
        </p:txBody>
      </p:sp>
      <p:sp>
        <p:nvSpPr>
          <p:cNvPr id="3" name="Espace réservé du numéro de diapositive 2">
            <a:extLst>
              <a:ext uri="{FF2B5EF4-FFF2-40B4-BE49-F238E27FC236}">
                <a16:creationId xmlns:a16="http://schemas.microsoft.com/office/drawing/2014/main" id="{3BC5818A-9804-AA6C-8472-4715F2D54079}"/>
              </a:ext>
            </a:extLst>
          </p:cNvPr>
          <p:cNvSpPr>
            <a:spLocks noGrp="1"/>
          </p:cNvSpPr>
          <p:nvPr>
            <p:ph type="sldNum" sz="quarter" idx="12"/>
          </p:nvPr>
        </p:nvSpPr>
        <p:spPr/>
        <p:txBody>
          <a:bodyPr/>
          <a:lstStyle/>
          <a:p>
            <a:fld id="{3C45D93D-B4FF-4A6E-A7E0-18BB27CF6AFD}" type="slidenum">
              <a:rPr lang="fr-CA" smtClean="0"/>
              <a:pPr/>
              <a:t>6</a:t>
            </a:fld>
            <a:endParaRPr lang="fr-CA"/>
          </a:p>
        </p:txBody>
      </p:sp>
      <p:sp>
        <p:nvSpPr>
          <p:cNvPr id="4" name="Titre 3">
            <a:extLst>
              <a:ext uri="{FF2B5EF4-FFF2-40B4-BE49-F238E27FC236}">
                <a16:creationId xmlns:a16="http://schemas.microsoft.com/office/drawing/2014/main" id="{5A932671-B448-9043-98B8-4B2A36233238}"/>
              </a:ext>
            </a:extLst>
          </p:cNvPr>
          <p:cNvSpPr>
            <a:spLocks noGrp="1"/>
          </p:cNvSpPr>
          <p:nvPr>
            <p:ph type="title"/>
          </p:nvPr>
        </p:nvSpPr>
        <p:spPr>
          <a:xfrm>
            <a:off x="106013" y="365125"/>
            <a:ext cx="3054954" cy="3911600"/>
          </a:xfrm>
        </p:spPr>
        <p:txBody>
          <a:bodyPr>
            <a:normAutofit fontScale="90000"/>
          </a:bodyPr>
          <a:lstStyle/>
          <a:p>
            <a:r>
              <a:rPr lang="fr-CA" dirty="0"/>
              <a:t>3.</a:t>
            </a:r>
            <a:br>
              <a:rPr lang="fr-CA" dirty="0"/>
            </a:br>
            <a:r>
              <a:rPr lang="fr-CA" dirty="0"/>
              <a:t>Structure des questions/</a:t>
            </a:r>
            <a:br>
              <a:rPr lang="fr-CA" dirty="0"/>
            </a:br>
            <a:r>
              <a:rPr lang="fr-CA" dirty="0"/>
              <a:t>réponses : intro, clé de lecture et questions par catégories </a:t>
            </a:r>
            <a:r>
              <a:rPr lang="fr-CA" b="0" dirty="0"/>
              <a:t>(1/4)</a:t>
            </a:r>
          </a:p>
        </p:txBody>
      </p:sp>
      <p:sp>
        <p:nvSpPr>
          <p:cNvPr id="5" name="Bulle narrative : rectangle à coins arrondis 4">
            <a:extLst>
              <a:ext uri="{FF2B5EF4-FFF2-40B4-BE49-F238E27FC236}">
                <a16:creationId xmlns:a16="http://schemas.microsoft.com/office/drawing/2014/main" id="{B179D72C-E3EA-8CA0-9B32-E03B40CAED46}"/>
              </a:ext>
            </a:extLst>
          </p:cNvPr>
          <p:cNvSpPr/>
          <p:nvPr>
            <p:custDataLst>
              <p:tags r:id="rId1"/>
            </p:custDataLst>
          </p:nvPr>
        </p:nvSpPr>
        <p:spPr>
          <a:xfrm>
            <a:off x="1010888" y="4534932"/>
            <a:ext cx="1970437" cy="1416050"/>
          </a:xfrm>
          <a:prstGeom prst="wedgeRoundRectCallout">
            <a:avLst>
              <a:gd name="adj1" fmla="val 454"/>
              <a:gd name="adj2" fmla="val -90950"/>
              <a:gd name="adj3" fmla="val 166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CA" dirty="0">
                <a:solidFill>
                  <a:schemeClr val="accent1">
                    <a:lumMod val="50000"/>
                  </a:schemeClr>
                </a:solidFill>
              </a:rPr>
              <a:t>Bientôt disponibles sur le Web !</a:t>
            </a:r>
          </a:p>
        </p:txBody>
      </p:sp>
    </p:spTree>
    <p:extLst>
      <p:ext uri="{BB962C8B-B14F-4D97-AF65-F5344CB8AC3E}">
        <p14:creationId xmlns:p14="http://schemas.microsoft.com/office/powerpoint/2010/main" val="38118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64A4-E859-9FE5-4FA3-F0AF6E130AE2}"/>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C476D54-DB21-AAF3-D6A8-27254B85EBEB}"/>
              </a:ext>
            </a:extLst>
          </p:cNvPr>
          <p:cNvSpPr>
            <a:spLocks noGrp="1"/>
          </p:cNvSpPr>
          <p:nvPr>
            <p:ph idx="1"/>
          </p:nvPr>
        </p:nvSpPr>
        <p:spPr>
          <a:xfrm>
            <a:off x="3524434" y="365124"/>
            <a:ext cx="8060925" cy="606426"/>
          </a:xfrm>
        </p:spPr>
        <p:txBody>
          <a:bodyPr>
            <a:normAutofit/>
          </a:bodyPr>
          <a:lstStyle/>
          <a:p>
            <a:pPr marL="0" indent="0">
              <a:buNone/>
            </a:pPr>
            <a:r>
              <a:rPr lang="fr-CA" sz="2400" dirty="0"/>
              <a:t>Une clé de lecture</a:t>
            </a:r>
          </a:p>
        </p:txBody>
      </p:sp>
      <p:sp>
        <p:nvSpPr>
          <p:cNvPr id="3" name="Espace réservé du numéro de diapositive 2">
            <a:extLst>
              <a:ext uri="{FF2B5EF4-FFF2-40B4-BE49-F238E27FC236}">
                <a16:creationId xmlns:a16="http://schemas.microsoft.com/office/drawing/2014/main" id="{D18BDE67-7A0B-97D5-A190-D5851E73576C}"/>
              </a:ext>
            </a:extLst>
          </p:cNvPr>
          <p:cNvSpPr>
            <a:spLocks noGrp="1"/>
          </p:cNvSpPr>
          <p:nvPr>
            <p:ph type="sldNum" sz="quarter" idx="12"/>
          </p:nvPr>
        </p:nvSpPr>
        <p:spPr/>
        <p:txBody>
          <a:bodyPr/>
          <a:lstStyle/>
          <a:p>
            <a:fld id="{3C45D93D-B4FF-4A6E-A7E0-18BB27CF6AFD}" type="slidenum">
              <a:rPr lang="fr-CA" smtClean="0"/>
              <a:pPr/>
              <a:t>7</a:t>
            </a:fld>
            <a:endParaRPr lang="fr-CA"/>
          </a:p>
        </p:txBody>
      </p:sp>
      <p:sp>
        <p:nvSpPr>
          <p:cNvPr id="4" name="Titre 3">
            <a:extLst>
              <a:ext uri="{FF2B5EF4-FFF2-40B4-BE49-F238E27FC236}">
                <a16:creationId xmlns:a16="http://schemas.microsoft.com/office/drawing/2014/main" id="{DC742CF1-5256-7916-F0A2-FC3FD80AF0CD}"/>
              </a:ext>
            </a:extLst>
          </p:cNvPr>
          <p:cNvSpPr>
            <a:spLocks noGrp="1"/>
          </p:cNvSpPr>
          <p:nvPr>
            <p:ph type="title"/>
          </p:nvPr>
        </p:nvSpPr>
        <p:spPr>
          <a:xfrm>
            <a:off x="106013" y="365125"/>
            <a:ext cx="3054954" cy="3911600"/>
          </a:xfrm>
        </p:spPr>
        <p:txBody>
          <a:bodyPr>
            <a:normAutofit fontScale="90000"/>
          </a:bodyPr>
          <a:lstStyle/>
          <a:p>
            <a:r>
              <a:rPr lang="fr-CA" dirty="0"/>
              <a:t>3.</a:t>
            </a:r>
            <a:br>
              <a:rPr lang="fr-CA" dirty="0"/>
            </a:br>
            <a:r>
              <a:rPr lang="fr-CA" dirty="0"/>
              <a:t>Structure des questions/</a:t>
            </a:r>
            <a:br>
              <a:rPr lang="fr-CA" dirty="0"/>
            </a:br>
            <a:r>
              <a:rPr lang="fr-CA" dirty="0"/>
              <a:t>réponses : intro, clé de lecture et questions par catégories </a:t>
            </a:r>
            <a:r>
              <a:rPr lang="fr-CA" b="0" dirty="0"/>
              <a:t>(2/3)</a:t>
            </a:r>
          </a:p>
        </p:txBody>
      </p:sp>
      <p:sp>
        <p:nvSpPr>
          <p:cNvPr id="9" name="ZoneTexte 8">
            <a:extLst>
              <a:ext uri="{FF2B5EF4-FFF2-40B4-BE49-F238E27FC236}">
                <a16:creationId xmlns:a16="http://schemas.microsoft.com/office/drawing/2014/main" id="{18AFAEDA-954D-A346-6198-2788508E356A}"/>
              </a:ext>
            </a:extLst>
          </p:cNvPr>
          <p:cNvSpPr txBox="1"/>
          <p:nvPr/>
        </p:nvSpPr>
        <p:spPr>
          <a:xfrm>
            <a:off x="3953691" y="1163830"/>
            <a:ext cx="7195711" cy="5078313"/>
          </a:xfrm>
          <a:prstGeom prst="rect">
            <a:avLst/>
          </a:prstGeom>
          <a:noFill/>
          <a:ln>
            <a:solidFill>
              <a:schemeClr val="tx2">
                <a:lumMod val="75000"/>
                <a:lumOff val="25000"/>
              </a:schemeClr>
            </a:solidFill>
          </a:ln>
        </p:spPr>
        <p:txBody>
          <a:bodyPr wrap="square">
            <a:spAutoFit/>
          </a:bodyPr>
          <a:lstStyle/>
          <a:p>
            <a:pPr lvl="1"/>
            <a:r>
              <a:rPr lang="fr-CA" dirty="0"/>
              <a:t>Vous trouverez donc ici une réponse résumée pour chacune des questions regroupées en thèmes d’intérêt. Si vous désirez en savoir plus, en cliquant sur les liens, vous pourrez accéder à une réponse plus détaillée, à la méthode utilisée pour capter les savoirs ainsi qu’aux références d’où proviennent les réponses. </a:t>
            </a:r>
          </a:p>
          <a:p>
            <a:pPr lvl="1"/>
            <a:endParaRPr lang="fr-CA" dirty="0"/>
          </a:p>
          <a:p>
            <a:pPr lvl="1"/>
            <a:r>
              <a:rPr lang="fr-CA" dirty="0"/>
              <a:t>Attention ! Les « Questions/Réponses » ne répondent pas à toutes les préoccupations au sujet de l’amiante pour trois raisons. D’abord, nous ne disposons pas de consensus pour répondre à toutes les questions. Ensuite, nous focalisons nos efforts sur la valorisation des résidus miniers amiantés. Enfin, nous ciblons les connaissances qui s’appliquent au mieux à notre réalité québécoise. </a:t>
            </a:r>
          </a:p>
          <a:p>
            <a:pPr lvl="1"/>
            <a:endParaRPr lang="fr-CA" dirty="0"/>
          </a:p>
          <a:p>
            <a:pPr lvl="1"/>
            <a:r>
              <a:rPr lang="fr-CA" dirty="0"/>
              <a:t>Si vous avez des interrogations ou des commentaires sur les Questions/Réponses, ou encore si vous voulez nous soumettre une nouvelle question, écrivez-nous à </a:t>
            </a:r>
            <a:r>
              <a:rPr lang="fr-CA" dirty="0">
                <a:hlinkClick r:id="rId2"/>
              </a:rPr>
              <a:t>ONA_infos@cegepthetford.ca</a:t>
            </a:r>
            <a:r>
              <a:rPr lang="fr-CA" dirty="0"/>
              <a:t>  </a:t>
            </a:r>
          </a:p>
        </p:txBody>
      </p:sp>
    </p:spTree>
    <p:extLst>
      <p:ext uri="{BB962C8B-B14F-4D97-AF65-F5344CB8AC3E}">
        <p14:creationId xmlns:p14="http://schemas.microsoft.com/office/powerpoint/2010/main" val="24544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0B75-0B13-A6F1-EF16-0A5A7E4657B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1C9DBD-7C19-214E-E40D-A4B5547E75C0}"/>
              </a:ext>
            </a:extLst>
          </p:cNvPr>
          <p:cNvSpPr>
            <a:spLocks noGrp="1"/>
          </p:cNvSpPr>
          <p:nvPr>
            <p:ph idx="1"/>
          </p:nvPr>
        </p:nvSpPr>
        <p:spPr>
          <a:xfrm>
            <a:off x="3481904" y="250824"/>
            <a:ext cx="8249555" cy="6356351"/>
          </a:xfrm>
        </p:spPr>
        <p:txBody>
          <a:bodyPr>
            <a:normAutofit fontScale="25000" lnSpcReduction="20000"/>
          </a:bodyPr>
          <a:lstStyle/>
          <a:p>
            <a:pPr marL="0" indent="0">
              <a:buNone/>
            </a:pPr>
            <a:r>
              <a:rPr lang="fr-CA" sz="8000" dirty="0"/>
              <a:t>15 questions regroupées par catégorie</a:t>
            </a:r>
          </a:p>
          <a:p>
            <a:pPr marL="88900" indent="0">
              <a:buNone/>
            </a:pPr>
            <a:r>
              <a:rPr lang="fr-CA" sz="5200" dirty="0">
                <a:solidFill>
                  <a:schemeClr val="tx2">
                    <a:lumMod val="50000"/>
                    <a:lumOff val="50000"/>
                  </a:schemeClr>
                </a:solidFill>
              </a:rPr>
              <a:t>Valorisation des résidus miniers amiantés</a:t>
            </a:r>
          </a:p>
          <a:p>
            <a:pPr marL="546100" indent="-457200">
              <a:buFont typeface="+mj-lt"/>
              <a:buAutoNum type="arabicPeriod"/>
            </a:pPr>
            <a:r>
              <a:rPr lang="fr-CA" sz="5200" dirty="0"/>
              <a:t>Que veut-on dire par « valorisation des résidus miniers amiantés » ?</a:t>
            </a:r>
          </a:p>
          <a:p>
            <a:pPr marL="546100" indent="-457200">
              <a:buFont typeface="+mj-lt"/>
              <a:buAutoNum type="arabicPeriod"/>
            </a:pPr>
            <a:r>
              <a:rPr lang="fr-CA" sz="5200" dirty="0"/>
              <a:t>Est-ce que la valorisation des résidus miniers amiantés dans les haldes est souhaitée ?</a:t>
            </a:r>
          </a:p>
          <a:p>
            <a:pPr marL="546100" indent="-457200">
              <a:buFont typeface="+mj-lt"/>
              <a:buAutoNum type="arabicPeriod"/>
            </a:pPr>
            <a:r>
              <a:rPr lang="fr-CA" sz="5200" dirty="0"/>
              <a:t>Quels sont les principes sur lesquels devrait reposer un cadre de valorisation des résidus miniers amiantés au Québec ?</a:t>
            </a:r>
          </a:p>
          <a:p>
            <a:pPr marL="88900" indent="0">
              <a:buNone/>
            </a:pPr>
            <a:r>
              <a:rPr lang="fr-CA" sz="5200" dirty="0">
                <a:solidFill>
                  <a:schemeClr val="tx2">
                    <a:lumMod val="50000"/>
                    <a:lumOff val="50000"/>
                  </a:schemeClr>
                </a:solidFill>
              </a:rPr>
              <a:t>Variétés d’amiante</a:t>
            </a:r>
          </a:p>
          <a:p>
            <a:pPr marL="546100" indent="-457200">
              <a:buFont typeface="+mj-lt"/>
              <a:buAutoNum type="arabicPeriod" startAt="4"/>
            </a:pPr>
            <a:r>
              <a:rPr lang="fr-CA" sz="5200" b="1" dirty="0"/>
              <a:t>Quels sont les deux principaux groupes minéralogiques d’amiante qui ont été exploités et commercialisés?</a:t>
            </a:r>
          </a:p>
          <a:p>
            <a:pPr marL="88900" indent="0">
              <a:buNone/>
            </a:pPr>
            <a:r>
              <a:rPr lang="fr-CA" sz="5200" dirty="0">
                <a:solidFill>
                  <a:schemeClr val="tx2">
                    <a:lumMod val="50000"/>
                    <a:lumOff val="50000"/>
                  </a:schemeClr>
                </a:solidFill>
              </a:rPr>
              <a:t>Matière dangereuse</a:t>
            </a:r>
          </a:p>
          <a:p>
            <a:pPr marL="546100" indent="-457200">
              <a:buFont typeface="+mj-lt"/>
              <a:buAutoNum type="arabicPeriod" startAt="5"/>
            </a:pPr>
            <a:r>
              <a:rPr lang="fr-CA" sz="5200" dirty="0"/>
              <a:t>L’amiante est-elle une substance toxique ?</a:t>
            </a:r>
          </a:p>
          <a:p>
            <a:pPr marL="546100" indent="-457200">
              <a:buFont typeface="+mj-lt"/>
              <a:buAutoNum type="arabicPeriod" startAt="5"/>
            </a:pPr>
            <a:r>
              <a:rPr lang="fr-CA" sz="5200" dirty="0"/>
              <a:t>Les résidus miniers amiantés sont-ils dangereux ?</a:t>
            </a:r>
          </a:p>
          <a:p>
            <a:pPr marL="88900" indent="0">
              <a:buNone/>
            </a:pPr>
            <a:r>
              <a:rPr lang="fr-CA" sz="5200" dirty="0">
                <a:solidFill>
                  <a:schemeClr val="tx2">
                    <a:lumMod val="50000"/>
                    <a:lumOff val="50000"/>
                  </a:schemeClr>
                </a:solidFill>
              </a:rPr>
              <a:t>Actions de protection</a:t>
            </a:r>
          </a:p>
          <a:p>
            <a:pPr marL="546100" indent="-457200">
              <a:buFont typeface="+mj-lt"/>
              <a:buAutoNum type="arabicPeriod" startAt="7"/>
            </a:pPr>
            <a:r>
              <a:rPr lang="fr-CA" sz="5200" dirty="0"/>
              <a:t>Quel est le principe premier à respecter pour contrôler au mieux les risques ?</a:t>
            </a:r>
          </a:p>
          <a:p>
            <a:pPr marL="88900" indent="0">
              <a:buNone/>
            </a:pPr>
            <a:r>
              <a:rPr lang="fr-CA" sz="5200" dirty="0">
                <a:solidFill>
                  <a:schemeClr val="tx2">
                    <a:lumMod val="50000"/>
                    <a:lumOff val="50000"/>
                  </a:schemeClr>
                </a:solidFill>
              </a:rPr>
              <a:t>Cancer et autres maladies</a:t>
            </a:r>
          </a:p>
          <a:p>
            <a:pPr marL="546100" indent="-457200">
              <a:buFont typeface="+mj-lt"/>
              <a:buAutoNum type="arabicPeriod" startAt="8"/>
            </a:pPr>
            <a:r>
              <a:rPr lang="fr-CA" sz="5200" dirty="0"/>
              <a:t>Que veut-on dire par exposition professionnelle et exposition non professionnelle ou environnementale ?</a:t>
            </a:r>
          </a:p>
          <a:p>
            <a:pPr marL="546100" indent="-457200">
              <a:buFont typeface="+mj-lt"/>
              <a:buAutoNum type="arabicPeriod" startAt="8"/>
            </a:pPr>
            <a:r>
              <a:rPr lang="fr-CA" sz="5200" dirty="0"/>
              <a:t>Quels sont les principaux problèmes de santé associés à une exposition à l’amiante ?</a:t>
            </a:r>
          </a:p>
          <a:p>
            <a:pPr marL="546100" indent="-457200">
              <a:buFont typeface="+mj-lt"/>
              <a:buAutoNum type="arabicPeriod" startAt="8"/>
            </a:pPr>
            <a:r>
              <a:rPr lang="fr-CA" sz="5200" dirty="0"/>
              <a:t>Existe-t-il un lien entre l’exposition à l’amiante et d’autres cancers ou maladies ?</a:t>
            </a:r>
          </a:p>
          <a:p>
            <a:pPr marL="546100" indent="-457200">
              <a:buFont typeface="+mj-lt"/>
              <a:buAutoNum type="arabicPeriod" startAt="8"/>
            </a:pPr>
            <a:r>
              <a:rPr lang="fr-CA" sz="5200" dirty="0"/>
              <a:t>Existe-t-il des formes d’amiante qui ne soient pas cancérogènes ou sans risque pour la santé ?</a:t>
            </a:r>
          </a:p>
          <a:p>
            <a:pPr marL="546100" indent="-457200">
              <a:buFont typeface="+mj-lt"/>
              <a:buAutoNum type="arabicPeriod" startAt="8"/>
            </a:pPr>
            <a:r>
              <a:rPr lang="fr-CA" sz="5200" b="1" dirty="0"/>
              <a:t>Est-ce que l’exposition non professionnelle ou environnementale peut causer des problèmes de santé ?</a:t>
            </a:r>
          </a:p>
          <a:p>
            <a:pPr marL="546100" indent="-457200">
              <a:buFont typeface="+mj-lt"/>
              <a:buAutoNum type="arabicPeriod" startAt="8"/>
            </a:pPr>
            <a:r>
              <a:rPr lang="fr-CA" sz="5200" dirty="0"/>
              <a:t>Est-ce que fumer la cigarette et être exposé à l’amiante accroît le risque de développer un cancer du poumon ?</a:t>
            </a:r>
          </a:p>
          <a:p>
            <a:pPr marL="88900" indent="0">
              <a:buNone/>
            </a:pPr>
            <a:r>
              <a:rPr lang="fr-CA" sz="5200" dirty="0">
                <a:solidFill>
                  <a:schemeClr val="tx2">
                    <a:lumMod val="50000"/>
                    <a:lumOff val="50000"/>
                  </a:schemeClr>
                </a:solidFill>
              </a:rPr>
              <a:t>Niveaux de contamination</a:t>
            </a:r>
          </a:p>
          <a:p>
            <a:pPr marL="546100" indent="-457200">
              <a:buFont typeface="+mj-lt"/>
              <a:buAutoNum type="arabicPeriod" startAt="14"/>
            </a:pPr>
            <a:r>
              <a:rPr lang="fr-CA" sz="5200" dirty="0"/>
              <a:t>Existe-t-il un seuil d’exposition aux fibres d’amiante qui soit sécuritaire ?</a:t>
            </a:r>
          </a:p>
          <a:p>
            <a:pPr marL="546100" indent="-457200">
              <a:buFont typeface="+mj-lt"/>
              <a:buAutoNum type="arabicPeriod" startAt="14"/>
            </a:pPr>
            <a:r>
              <a:rPr lang="fr-CA" sz="5200" dirty="0"/>
              <a:t>Existe-t-il une concentration de fibres de chrysotile dans l’air qui soit acceptable ?</a:t>
            </a:r>
          </a:p>
          <a:p>
            <a:endParaRPr lang="fr-CA" dirty="0"/>
          </a:p>
        </p:txBody>
      </p:sp>
      <p:sp>
        <p:nvSpPr>
          <p:cNvPr id="3" name="Espace réservé du numéro de diapositive 2">
            <a:extLst>
              <a:ext uri="{FF2B5EF4-FFF2-40B4-BE49-F238E27FC236}">
                <a16:creationId xmlns:a16="http://schemas.microsoft.com/office/drawing/2014/main" id="{F3E1DD7B-CBCD-B686-6BCB-05BA07C9EBB6}"/>
              </a:ext>
            </a:extLst>
          </p:cNvPr>
          <p:cNvSpPr>
            <a:spLocks noGrp="1"/>
          </p:cNvSpPr>
          <p:nvPr>
            <p:ph type="sldNum" sz="quarter" idx="12"/>
          </p:nvPr>
        </p:nvSpPr>
        <p:spPr/>
        <p:txBody>
          <a:bodyPr/>
          <a:lstStyle/>
          <a:p>
            <a:fld id="{3C45D93D-B4FF-4A6E-A7E0-18BB27CF6AFD}" type="slidenum">
              <a:rPr lang="fr-CA" smtClean="0"/>
              <a:pPr/>
              <a:t>8</a:t>
            </a:fld>
            <a:endParaRPr lang="fr-CA"/>
          </a:p>
        </p:txBody>
      </p:sp>
      <p:sp>
        <p:nvSpPr>
          <p:cNvPr id="4" name="Titre 3">
            <a:extLst>
              <a:ext uri="{FF2B5EF4-FFF2-40B4-BE49-F238E27FC236}">
                <a16:creationId xmlns:a16="http://schemas.microsoft.com/office/drawing/2014/main" id="{F217F52D-61F0-34CF-983D-C2D023738C6E}"/>
              </a:ext>
            </a:extLst>
          </p:cNvPr>
          <p:cNvSpPr>
            <a:spLocks noGrp="1"/>
          </p:cNvSpPr>
          <p:nvPr>
            <p:ph type="title"/>
          </p:nvPr>
        </p:nvSpPr>
        <p:spPr>
          <a:xfrm>
            <a:off x="106013" y="365125"/>
            <a:ext cx="3054954" cy="3911600"/>
          </a:xfrm>
        </p:spPr>
        <p:txBody>
          <a:bodyPr>
            <a:normAutofit fontScale="90000"/>
          </a:bodyPr>
          <a:lstStyle/>
          <a:p>
            <a:r>
              <a:rPr lang="fr-CA" dirty="0"/>
              <a:t>3.</a:t>
            </a:r>
            <a:br>
              <a:rPr lang="fr-CA" dirty="0"/>
            </a:br>
            <a:r>
              <a:rPr lang="fr-CA" dirty="0"/>
              <a:t>Structure des questions/</a:t>
            </a:r>
            <a:br>
              <a:rPr lang="fr-CA" dirty="0"/>
            </a:br>
            <a:r>
              <a:rPr lang="fr-CA" dirty="0"/>
              <a:t>réponses : intro, clé de lecture et questions par catégories </a:t>
            </a:r>
            <a:r>
              <a:rPr lang="fr-CA" b="0" dirty="0"/>
              <a:t>(3/3)</a:t>
            </a:r>
          </a:p>
        </p:txBody>
      </p:sp>
    </p:spTree>
    <p:extLst>
      <p:ext uri="{BB962C8B-B14F-4D97-AF65-F5344CB8AC3E}">
        <p14:creationId xmlns:p14="http://schemas.microsoft.com/office/powerpoint/2010/main" val="21310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500"/>
                                        <p:tgtEl>
                                          <p:spTgt spid="2">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500"/>
                                        <p:tgtEl>
                                          <p:spTgt spid="2">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500"/>
                                        <p:tgtEl>
                                          <p:spTgt spid="2">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fade">
                                      <p:cBhvr>
                                        <p:cTn id="58" dur="500"/>
                                        <p:tgtEl>
                                          <p:spTgt spid="2">
                                            <p:txEl>
                                              <p:pRg st="17" end="1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fade">
                                      <p:cBhvr>
                                        <p:cTn id="61" dur="500"/>
                                        <p:tgtEl>
                                          <p:spTgt spid="2">
                                            <p:txEl>
                                              <p:pRg st="18" end="1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fade">
                                      <p:cBhvr>
                                        <p:cTn id="64" dur="500"/>
                                        <p:tgtEl>
                                          <p:spTgt spid="2">
                                            <p:txEl>
                                              <p:pRg st="19" end="19"/>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
                                            <p:txEl>
                                              <p:pRg st="20" end="20"/>
                                            </p:txEl>
                                          </p:spTgt>
                                        </p:tgtEl>
                                        <p:attrNameLst>
                                          <p:attrName>style.visibility</p:attrName>
                                        </p:attrNameLst>
                                      </p:cBhvr>
                                      <p:to>
                                        <p:strVal val="visible"/>
                                      </p:to>
                                    </p:set>
                                    <p:animEffect transition="in" filter="fade">
                                      <p:cBhvr>
                                        <p:cTn id="67" dur="500"/>
                                        <p:tgtEl>
                                          <p:spTgt spid="2">
                                            <p:txEl>
                                              <p:pRg st="20" end="2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2">
                                            <p:txEl>
                                              <p:pRg st="21" end="21"/>
                                            </p:txEl>
                                          </p:spTgt>
                                        </p:tgtEl>
                                        <p:attrNameLst>
                                          <p:attrName>style.visibility</p:attrName>
                                        </p:attrNameLst>
                                      </p:cBhvr>
                                      <p:to>
                                        <p:strVal val="visible"/>
                                      </p:to>
                                    </p:set>
                                    <p:animEffect transition="in" filter="fade">
                                      <p:cBhvr>
                                        <p:cTn id="70" dur="500"/>
                                        <p:tgtEl>
                                          <p:spTgt spid="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379F3-BBA8-608D-0ECF-B93FDF4AFEC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EFB3CB0-A639-4606-4C11-3340C4B16895}"/>
              </a:ext>
            </a:extLst>
          </p:cNvPr>
          <p:cNvSpPr>
            <a:spLocks noGrp="1"/>
          </p:cNvSpPr>
          <p:nvPr>
            <p:ph type="sldNum" sz="quarter" idx="12"/>
          </p:nvPr>
        </p:nvSpPr>
        <p:spPr/>
        <p:txBody>
          <a:bodyPr/>
          <a:lstStyle/>
          <a:p>
            <a:fld id="{3C45D93D-B4FF-4A6E-A7E0-18BB27CF6AFD}" type="slidenum">
              <a:rPr lang="fr-CA" smtClean="0"/>
              <a:pPr/>
              <a:t>9</a:t>
            </a:fld>
            <a:endParaRPr lang="fr-CA"/>
          </a:p>
        </p:txBody>
      </p:sp>
      <p:sp>
        <p:nvSpPr>
          <p:cNvPr id="4" name="Titre 3">
            <a:extLst>
              <a:ext uri="{FF2B5EF4-FFF2-40B4-BE49-F238E27FC236}">
                <a16:creationId xmlns:a16="http://schemas.microsoft.com/office/drawing/2014/main" id="{B7CC311A-29C9-8309-3AA0-44466089A7F1}"/>
              </a:ext>
            </a:extLst>
          </p:cNvPr>
          <p:cNvSpPr>
            <a:spLocks noGrp="1"/>
          </p:cNvSpPr>
          <p:nvPr>
            <p:ph type="title"/>
          </p:nvPr>
        </p:nvSpPr>
        <p:spPr/>
        <p:txBody>
          <a:bodyPr/>
          <a:lstStyle/>
          <a:p>
            <a:r>
              <a:rPr lang="fr-CA" dirty="0"/>
              <a:t>4.</a:t>
            </a:r>
            <a:br>
              <a:rPr lang="fr-CA" dirty="0"/>
            </a:br>
            <a:r>
              <a:rPr lang="fr-CA" dirty="0"/>
              <a:t>1</a:t>
            </a:r>
            <a:r>
              <a:rPr lang="fr-CA" baseline="30000" dirty="0"/>
              <a:t>er</a:t>
            </a:r>
            <a:r>
              <a:rPr lang="fr-CA" dirty="0"/>
              <a:t> exemple de contenus</a:t>
            </a:r>
            <a:br>
              <a:rPr lang="fr-CA" dirty="0"/>
            </a:br>
            <a:r>
              <a:rPr lang="fr-CA" b="0" dirty="0"/>
              <a:t>(1/2)</a:t>
            </a:r>
          </a:p>
        </p:txBody>
      </p:sp>
      <p:graphicFrame>
        <p:nvGraphicFramePr>
          <p:cNvPr id="8" name="Tableau 7">
            <a:extLst>
              <a:ext uri="{FF2B5EF4-FFF2-40B4-BE49-F238E27FC236}">
                <a16:creationId xmlns:a16="http://schemas.microsoft.com/office/drawing/2014/main" id="{FD88A9C5-BC67-D7D9-BFFF-B364CD27C1BF}"/>
              </a:ext>
            </a:extLst>
          </p:cNvPr>
          <p:cNvGraphicFramePr>
            <a:graphicFrameLocks noGrp="1"/>
          </p:cNvGraphicFramePr>
          <p:nvPr>
            <p:extLst>
              <p:ext uri="{D42A27DB-BD31-4B8C-83A1-F6EECF244321}">
                <p14:modId xmlns:p14="http://schemas.microsoft.com/office/powerpoint/2010/main" val="3175304467"/>
              </p:ext>
            </p:extLst>
          </p:nvPr>
        </p:nvGraphicFramePr>
        <p:xfrm>
          <a:off x="3673637" y="365125"/>
          <a:ext cx="7911722" cy="2603408"/>
        </p:xfrm>
        <a:graphic>
          <a:graphicData uri="http://schemas.openxmlformats.org/drawingml/2006/table">
            <a:tbl>
              <a:tblPr/>
              <a:tblGrid>
                <a:gridCol w="7911722">
                  <a:extLst>
                    <a:ext uri="{9D8B030D-6E8A-4147-A177-3AD203B41FA5}">
                      <a16:colId xmlns:a16="http://schemas.microsoft.com/office/drawing/2014/main" val="751855760"/>
                    </a:ext>
                  </a:extLst>
                </a:gridCol>
              </a:tblGrid>
              <a:tr h="267571">
                <a:tc>
                  <a:txBody>
                    <a:bodyPr/>
                    <a:lstStyle/>
                    <a:p>
                      <a:pPr algn="l" rtl="0" fontAlgn="base">
                        <a:lnSpc>
                          <a:spcPts val="1650"/>
                        </a:lnSpc>
                        <a:spcBef>
                          <a:spcPts val="600"/>
                        </a:spcBef>
                        <a:spcAft>
                          <a:spcPts val="600"/>
                        </a:spcAft>
                        <a:buNone/>
                      </a:pPr>
                      <a:r>
                        <a:rPr lang="fr-CA" sz="1400" b="1" i="0" dirty="0">
                          <a:solidFill>
                            <a:srgbClr val="0F4761"/>
                          </a:solidFill>
                          <a:effectLst/>
                          <a:latin typeface="Aptos Display" panose="020B0004020202020204" pitchFamily="34" charset="0"/>
                        </a:rPr>
                        <a:t>Variétés d’amiante </a:t>
                      </a:r>
                      <a:endParaRPr lang="fr-CA" b="1" i="0" dirty="0">
                        <a:solidFill>
                          <a:srgbClr val="0F476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431410713"/>
                  </a:ext>
                </a:extLst>
              </a:tr>
              <a:tr h="226812">
                <a:tc>
                  <a:txBody>
                    <a:bodyPr/>
                    <a:lstStyle/>
                    <a:p>
                      <a:pPr algn="l" rtl="0" fontAlgn="base">
                        <a:lnSpc>
                          <a:spcPts val="1275"/>
                        </a:lnSpc>
                        <a:buNone/>
                      </a:pPr>
                      <a:r>
                        <a:rPr lang="fr-CA" sz="1200" b="0" i="0" dirty="0">
                          <a:effectLst/>
                          <a:latin typeface="Aptos" panose="020B0004020202020204" pitchFamily="34" charset="0"/>
                        </a:rPr>
                        <a:t>QUESTION </a:t>
                      </a:r>
                      <a:endParaRPr lang="fr-CA" sz="12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7592460"/>
                  </a:ext>
                </a:extLst>
              </a:tr>
              <a:tr h="372780">
                <a:tc>
                  <a:txBody>
                    <a:bodyPr/>
                    <a:lstStyle/>
                    <a:p>
                      <a:pPr algn="l" rtl="0" fontAlgn="base">
                        <a:lnSpc>
                          <a:spcPts val="1275"/>
                        </a:lnSpc>
                        <a:buFont typeface="+mj-lt"/>
                        <a:buAutoNum type="arabicPeriod" startAt="4"/>
                      </a:pPr>
                      <a:r>
                        <a:rPr lang="fr-CA" sz="1200" b="1" i="0" dirty="0">
                          <a:solidFill>
                            <a:srgbClr val="0F4761"/>
                          </a:solidFill>
                          <a:effectLst/>
                          <a:latin typeface="Aptos Display" panose="020B0004020202020204" pitchFamily="34" charset="0"/>
                        </a:rPr>
                        <a:t> Quels sont les deux principaux groupes minéralogiques d’amiante qui ont été exploités et commercialisés ?</a:t>
                      </a:r>
                      <a:r>
                        <a:rPr lang="fr-CA" sz="1200" b="0" i="0" dirty="0">
                          <a:solidFill>
                            <a:srgbClr val="0F4761"/>
                          </a:solidFill>
                          <a:effectLst/>
                          <a:latin typeface="Aptos Display" panose="020B0004020202020204" pitchFamily="34" charset="0"/>
                        </a:rPr>
                        <a:t>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178742156"/>
                  </a:ext>
                </a:extLst>
              </a:tr>
              <a:tr h="226812">
                <a:tc>
                  <a:txBody>
                    <a:bodyPr/>
                    <a:lstStyle/>
                    <a:p>
                      <a:pPr algn="l" rtl="0" fontAlgn="base">
                        <a:lnSpc>
                          <a:spcPts val="1275"/>
                        </a:lnSpc>
                        <a:buNone/>
                      </a:pPr>
                      <a:r>
                        <a:rPr lang="fr-CA" sz="1200" b="0" i="0" dirty="0">
                          <a:effectLst/>
                          <a:latin typeface="Aptos" panose="020B0004020202020204" pitchFamily="34" charset="0"/>
                        </a:rPr>
                        <a:t>RÉPONSE </a:t>
                      </a:r>
                      <a:endParaRPr lang="fr-CA" sz="12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967738549"/>
                  </a:ext>
                </a:extLst>
              </a:tr>
              <a:tr h="1248589">
                <a:tc>
                  <a:txBody>
                    <a:bodyPr/>
                    <a:lstStyle/>
                    <a:p>
                      <a:pPr algn="l" rtl="0" fontAlgn="base">
                        <a:lnSpc>
                          <a:spcPts val="1275"/>
                        </a:lnSpc>
                        <a:buNone/>
                      </a:pPr>
                      <a:r>
                        <a:rPr lang="fr-CA" sz="1200" b="0" i="0" dirty="0">
                          <a:effectLst/>
                          <a:latin typeface="Aptos" panose="020B0004020202020204" pitchFamily="34" charset="0"/>
                        </a:rPr>
                        <a:t>Il existe deux principaux groupes d’amiante : les serpentines dont fait partie le chrysotile ; et les amphiboles qui incluent cinq principaux types d’amiante, soit l’anthophyllite, l’amosite, l’actinolite, la trémolite et la crocidolite. Les fibres de serpentine se présentent sous une forme longue, flexible et recourbée tandis que les fibres d’amphiboles sont plutôt droites et raides.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Au Québec, jusqu’en 2012, nous n’avons exploité que les fibres de chrysotile.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[Juillet 2025] </a:t>
                      </a:r>
                      <a:endParaRPr lang="fr-CA" sz="12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9734884"/>
                  </a:ext>
                </a:extLst>
              </a:tr>
            </a:tbl>
          </a:graphicData>
        </a:graphic>
      </p:graphicFrame>
      <p:graphicFrame>
        <p:nvGraphicFramePr>
          <p:cNvPr id="9" name="Tableau 8">
            <a:extLst>
              <a:ext uri="{FF2B5EF4-FFF2-40B4-BE49-F238E27FC236}">
                <a16:creationId xmlns:a16="http://schemas.microsoft.com/office/drawing/2014/main" id="{FC01A8C3-E9E5-8B0B-83D9-FB5F7EC3168A}"/>
              </a:ext>
            </a:extLst>
          </p:cNvPr>
          <p:cNvGraphicFramePr>
            <a:graphicFrameLocks noGrp="1"/>
          </p:cNvGraphicFramePr>
          <p:nvPr>
            <p:extLst>
              <p:ext uri="{D42A27DB-BD31-4B8C-83A1-F6EECF244321}">
                <p14:modId xmlns:p14="http://schemas.microsoft.com/office/powerpoint/2010/main" val="3289374479"/>
              </p:ext>
            </p:extLst>
          </p:nvPr>
        </p:nvGraphicFramePr>
        <p:xfrm>
          <a:off x="3673637" y="3101301"/>
          <a:ext cx="7911722" cy="3486658"/>
        </p:xfrm>
        <a:graphic>
          <a:graphicData uri="http://schemas.openxmlformats.org/drawingml/2006/table">
            <a:tbl>
              <a:tblPr/>
              <a:tblGrid>
                <a:gridCol w="7911722">
                  <a:extLst>
                    <a:ext uri="{9D8B030D-6E8A-4147-A177-3AD203B41FA5}">
                      <a16:colId xmlns:a16="http://schemas.microsoft.com/office/drawing/2014/main" val="393685286"/>
                    </a:ext>
                  </a:extLst>
                </a:gridCol>
              </a:tblGrid>
              <a:tr h="152400">
                <a:tc>
                  <a:txBody>
                    <a:bodyPr/>
                    <a:lstStyle/>
                    <a:p>
                      <a:pPr algn="l" rtl="0" fontAlgn="base">
                        <a:lnSpc>
                          <a:spcPts val="1275"/>
                        </a:lnSpc>
                        <a:buNone/>
                      </a:pPr>
                      <a:r>
                        <a:rPr lang="fr-CA" sz="1200" b="0" i="0" dirty="0">
                          <a:effectLst/>
                          <a:latin typeface="Aptos" panose="020B0004020202020204" pitchFamily="34" charset="0"/>
                        </a:rPr>
                        <a:t>POUR EN SAVOIR PLUS </a:t>
                      </a:r>
                      <a:endParaRPr lang="fr-CA" sz="12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201164509"/>
                  </a:ext>
                </a:extLst>
              </a:tr>
              <a:tr h="152400">
                <a:tc>
                  <a:txBody>
                    <a:bodyPr/>
                    <a:lstStyle/>
                    <a:p>
                      <a:pPr algn="l" rtl="0" fontAlgn="base">
                        <a:lnSpc>
                          <a:spcPts val="1275"/>
                        </a:lnSpc>
                        <a:buNone/>
                      </a:pPr>
                      <a:r>
                        <a:rPr lang="fr-CA" sz="1200" b="0" i="0" dirty="0">
                          <a:effectLst/>
                          <a:latin typeface="Aptos" panose="020B0004020202020204" pitchFamily="34" charset="0"/>
                        </a:rPr>
                        <a:t>Il existe deux principaux groupes minéralogiques d’amiante. Le groupe des serpentines inclut le chrysotile. Le groupe des amphiboles comprend cinq principaux types d’amiante : l’anthophyllite, l’amosite, l’actinolite, la trémolite et la crocidolite </a:t>
                      </a:r>
                      <a:r>
                        <a:rPr lang="fr-CA" sz="1200" b="0" i="0" dirty="0">
                          <a:solidFill>
                            <a:srgbClr val="000000"/>
                          </a:solidFill>
                          <a:effectLst/>
                          <a:latin typeface="Aptos" panose="020B0004020202020204" pitchFamily="34" charset="0"/>
                        </a:rPr>
                        <a:t>(1,2)</a:t>
                      </a: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Les fibres de serpentine se présentent sous une forme longue, flexible et recourbée, pouvant être entrelacées. Les fibres d’amphiboles sont plutôt droites et raides, généralement cassantes, ayant l’aspect d’aiguilles </a:t>
                      </a:r>
                      <a:r>
                        <a:rPr lang="fr-CA" sz="1200" b="0" i="0" dirty="0">
                          <a:solidFill>
                            <a:srgbClr val="000000"/>
                          </a:solidFill>
                          <a:effectLst/>
                          <a:latin typeface="Aptos" panose="020B0004020202020204" pitchFamily="34" charset="0"/>
                        </a:rPr>
                        <a:t>(3)</a:t>
                      </a: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En fait, les groupes des serpentines et des amphiboles comportent de nombreux minéraux qui sont considérés asbestiformes ou non selon leur habitus (aspect extérieur et forme générale d’un cristal), la seule similarité sur le plan chimique ne suffisant pas. Un même type minéral, polymorphe par exemple de la trémolite ou de l’actinolite, peut apparaître sous une forme ou l’autre selon les conditions géologiques, voire porter le même nom. Ainsi, pour les amphiboles, on compte une trentaine de minéraux parmi lesquels prédominent les cinq types fibreux asbestiformes nommés dans le paragraphe précédent. Quant au groupe des serpentines, le chrysotile représente le type asbestiforme le plus répandu. Le caractère asbestiforme est confirmé par une analyse en laboratoire </a:t>
                      </a:r>
                      <a:r>
                        <a:rPr lang="fr-CA" sz="1200" b="0" i="0" dirty="0">
                          <a:solidFill>
                            <a:srgbClr val="000000"/>
                          </a:solidFill>
                          <a:effectLst/>
                          <a:latin typeface="Aptos" panose="020B0004020202020204" pitchFamily="34" charset="0"/>
                        </a:rPr>
                        <a:t>(4)</a:t>
                      </a: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 </a:t>
                      </a:r>
                      <a:endParaRPr lang="fr-CA" sz="1200" b="0" i="0" dirty="0">
                        <a:effectLst/>
                      </a:endParaRPr>
                    </a:p>
                    <a:p>
                      <a:pPr algn="l" rtl="0" fontAlgn="base">
                        <a:lnSpc>
                          <a:spcPts val="1275"/>
                        </a:lnSpc>
                        <a:buNone/>
                      </a:pPr>
                      <a:r>
                        <a:rPr lang="fr-CA" sz="1200" b="0" i="0" dirty="0">
                          <a:effectLst/>
                          <a:latin typeface="Aptos" panose="020B0004020202020204" pitchFamily="34" charset="0"/>
                        </a:rPr>
                        <a:t>« Au Québec, seules les fibres de chrysotile ont été exploitées » </a:t>
                      </a:r>
                      <a:r>
                        <a:rPr lang="fr-CA" sz="1200" b="0" i="0" dirty="0">
                          <a:solidFill>
                            <a:srgbClr val="000000"/>
                          </a:solidFill>
                          <a:effectLst/>
                          <a:latin typeface="Aptos" panose="020B0004020202020204" pitchFamily="34" charset="0"/>
                        </a:rPr>
                        <a:t>(1, p.7)</a:t>
                      </a:r>
                      <a:r>
                        <a:rPr lang="fr-CA" sz="1200" b="0" i="0" dirty="0">
                          <a:effectLst/>
                          <a:latin typeface="Aptos" panose="020B0004020202020204" pitchFamily="34" charset="0"/>
                        </a:rPr>
                        <a:t>. Au Québec et au Canada, les minerais exploités étaient presque complètement exempts d’amphibole asbestiforme, les filons contenant essentiellement du chrysotile selon une étude descriptive </a:t>
                      </a:r>
                      <a:r>
                        <a:rPr lang="fr-CA" sz="1200" b="0" i="0" dirty="0">
                          <a:solidFill>
                            <a:srgbClr val="000000"/>
                          </a:solidFill>
                          <a:effectLst/>
                          <a:latin typeface="Aptos" panose="020B0004020202020204" pitchFamily="34" charset="0"/>
                        </a:rPr>
                        <a:t>(5,6)</a:t>
                      </a:r>
                      <a:r>
                        <a:rPr lang="fr-CA" sz="1200" b="0" i="0" dirty="0">
                          <a:effectLst/>
                          <a:latin typeface="Aptos" panose="020B0004020202020204" pitchFamily="34" charset="0"/>
                        </a:rPr>
                        <a:t>. On a cependant repéré des traces d’amphiboles dans les résidus miniers, par exemple de l’actinolite dans les haldes de la mine Normandie </a:t>
                      </a:r>
                      <a:r>
                        <a:rPr lang="fr-CA" sz="1200" b="0" i="0" dirty="0">
                          <a:solidFill>
                            <a:srgbClr val="000000"/>
                          </a:solidFill>
                          <a:effectLst/>
                          <a:latin typeface="Aptos" panose="020B0004020202020204" pitchFamily="34" charset="0"/>
                        </a:rPr>
                        <a:t>(7)</a:t>
                      </a:r>
                      <a:r>
                        <a:rPr lang="fr-CA" sz="1200" b="0" i="0" dirty="0">
                          <a:effectLst/>
                          <a:latin typeface="Aptos" panose="020B0004020202020204" pitchFamily="34" charset="0"/>
                        </a:rPr>
                        <a:t>. </a:t>
                      </a:r>
                      <a:endParaRPr lang="fr-CA" sz="1200"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73858139"/>
                  </a:ext>
                </a:extLst>
              </a:tr>
            </a:tbl>
          </a:graphicData>
        </a:graphic>
      </p:graphicFrame>
    </p:spTree>
    <p:extLst>
      <p:ext uri="{BB962C8B-B14F-4D97-AF65-F5344CB8AC3E}">
        <p14:creationId xmlns:p14="http://schemas.microsoft.com/office/powerpoint/2010/main" val="52413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Couleurs ONA">
      <a:dk1>
        <a:sysClr val="windowText" lastClr="000000"/>
      </a:dk1>
      <a:lt1>
        <a:sysClr val="window" lastClr="FFFFFF"/>
      </a:lt1>
      <a:dk2>
        <a:srgbClr val="0E2841"/>
      </a:dk2>
      <a:lt2>
        <a:srgbClr val="E8E8E8"/>
      </a:lt2>
      <a:accent1>
        <a:srgbClr val="2B6F79"/>
      </a:accent1>
      <a:accent2>
        <a:srgbClr val="B8C7CB"/>
      </a:accent2>
      <a:accent3>
        <a:srgbClr val="BAD532"/>
      </a:accent3>
      <a:accent4>
        <a:srgbClr val="00B8E0"/>
      </a:accent4>
      <a:accent5>
        <a:srgbClr val="FF6B12"/>
      </a:accent5>
      <a:accent6>
        <a:srgbClr val="FFC62D"/>
      </a:accent6>
      <a:hlink>
        <a:srgbClr val="4B585A"/>
      </a:hlink>
      <a:folHlink>
        <a:srgbClr val="003A4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èle Webinaires Express_septembre 2025.potx" id="{DD848D67-07E2-47E7-A96D-8B85DA8E70F0}" vid="{18175EA1-061A-4D88-943D-E1BA793A6D0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87D5CE6D25FD4FB07268238CBF6738" ma:contentTypeVersion="15" ma:contentTypeDescription="Crée un document." ma:contentTypeScope="" ma:versionID="f62a3ed2aab6e121b1563b39836feff3">
  <xsd:schema xmlns:xsd="http://www.w3.org/2001/XMLSchema" xmlns:xs="http://www.w3.org/2001/XMLSchema" xmlns:p="http://schemas.microsoft.com/office/2006/metadata/properties" xmlns:ns2="9d2d7e27-17ef-4a59-b94c-fd15e70ed6db" xmlns:ns3="d2f7badd-3d85-4209-a380-ed1c54b709e2" targetNamespace="http://schemas.microsoft.com/office/2006/metadata/properties" ma:root="true" ma:fieldsID="d04e1a3682e88fc733ebac0eda12d530" ns2:_="" ns3:_="">
    <xsd:import namespace="9d2d7e27-17ef-4a59-b94c-fd15e70ed6db"/>
    <xsd:import namespace="d2f7badd-3d85-4209-a380-ed1c54b709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d7e27-17ef-4a59-b94c-fd15e70ed6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c8757e77-10fe-4b48-b855-992482ebf0d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f7badd-3d85-4209-a380-ed1c54b709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01fc415-11ef-4c08-9f66-2f783a56c794}" ma:internalName="TaxCatchAll" ma:showField="CatchAllData" ma:web="d2f7badd-3d85-4209-a380-ed1c54b709e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2d7e27-17ef-4a59-b94c-fd15e70ed6db">
      <Terms xmlns="http://schemas.microsoft.com/office/infopath/2007/PartnerControls"/>
    </lcf76f155ced4ddcb4097134ff3c332f>
    <TaxCatchAll xmlns="d2f7badd-3d85-4209-a380-ed1c54b709e2" xsi:nil="true"/>
  </documentManagement>
</p:properties>
</file>

<file path=customXml/itemProps1.xml><?xml version="1.0" encoding="utf-8"?>
<ds:datastoreItem xmlns:ds="http://schemas.openxmlformats.org/officeDocument/2006/customXml" ds:itemID="{BA177453-CA95-4EB9-95F0-94CD635A9EE8}">
  <ds:schemaRefs>
    <ds:schemaRef ds:uri="http://schemas.microsoft.com/sharepoint/v3/contenttype/forms"/>
  </ds:schemaRefs>
</ds:datastoreItem>
</file>

<file path=customXml/itemProps2.xml><?xml version="1.0" encoding="utf-8"?>
<ds:datastoreItem xmlns:ds="http://schemas.openxmlformats.org/officeDocument/2006/customXml" ds:itemID="{C80FD146-03C0-4EAC-B13F-6B8E36BF8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d7e27-17ef-4a59-b94c-fd15e70ed6db"/>
    <ds:schemaRef ds:uri="d2f7badd-3d85-4209-a380-ed1c54b70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E4BCB2-B107-4572-9399-665E7FB1251A}">
  <ds:schemaRefs>
    <ds:schemaRef ds:uri="http://purl.org/dc/terms/"/>
    <ds:schemaRef ds:uri="9d2d7e27-17ef-4a59-b94c-fd15e70ed6db"/>
    <ds:schemaRef ds:uri="http://schemas.microsoft.com/office/infopath/2007/PartnerControls"/>
    <ds:schemaRef ds:uri="http://schemas.microsoft.com/office/2006/documentManagement/types"/>
    <ds:schemaRef ds:uri="d2f7badd-3d85-4209-a380-ed1c54b709e2"/>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092474e1-9f65-4b98-aec8-3c371048aa13}" enabled="0" method="" siteId="{092474e1-9f65-4b98-aec8-3c371048aa13}" removed="1"/>
</clbl:labelList>
</file>

<file path=docProps/app.xml><?xml version="1.0" encoding="utf-8"?>
<Properties xmlns="http://schemas.openxmlformats.org/officeDocument/2006/extended-properties" xmlns:vt="http://schemas.openxmlformats.org/officeDocument/2006/docPropsVTypes">
  <Template>Modèle_Midis Découvertes_septembre 2025</Template>
  <TotalTime>607</TotalTime>
  <Words>6949</Words>
  <Application>Microsoft Office PowerPoint</Application>
  <PresentationFormat>Grand écran</PresentationFormat>
  <Paragraphs>289</Paragraphs>
  <Slides>18</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Aptos</vt:lpstr>
      <vt:lpstr>Aptos Display</vt:lpstr>
      <vt:lpstr>Arial</vt:lpstr>
      <vt:lpstr>Cambria Math</vt:lpstr>
      <vt:lpstr>Roboto Black</vt:lpstr>
      <vt:lpstr>Segoe UI</vt:lpstr>
      <vt:lpstr>Wingdings</vt:lpstr>
      <vt:lpstr>Thème Office</vt:lpstr>
      <vt:lpstr>LES consensus SUR LA VALORISATION DES RÉSIDUS MINIERS AMIANTÉS et les risques pour la santé</vt:lpstr>
      <vt:lpstr>Présentateur</vt:lpstr>
      <vt:lpstr>Plan de présentation</vt:lpstr>
      <vt:lpstr>1.  Objectifs dU Midi-découverte</vt:lpstr>
      <vt:lpstr>2.  Mise en contexte</vt:lpstr>
      <vt:lpstr>3. Structure des questions/ réponses : intro, clé de lecture et questions par catégories (1/4)</vt:lpstr>
      <vt:lpstr>3. Structure des questions/ réponses : intro, clé de lecture et questions par catégories (2/3)</vt:lpstr>
      <vt:lpstr>3. Structure des questions/ réponses : intro, clé de lecture et questions par catégories (3/3)</vt:lpstr>
      <vt:lpstr>4. 1er exemple de contenus (1/2)</vt:lpstr>
      <vt:lpstr>4. 1er exemple de contenus (2/2)</vt:lpstr>
      <vt:lpstr>4. 2e exemple de contenus (1/2)</vt:lpstr>
      <vt:lpstr>4. 2e exemple de contenus (2/2)</vt:lpstr>
      <vt:lpstr>5.  méthode, valeurs et limites (1/2)</vt:lpstr>
      <vt:lpstr>5. Méthode, valeurs et limites (2/2)</vt:lpstr>
      <vt:lpstr>6. Perspectives d’utilisation des savoirs</vt:lpstr>
      <vt:lpstr>Présentation PowerPoint</vt:lpstr>
      <vt:lpstr>Références consultées (août 2025) 1/2</vt:lpstr>
      <vt:lpstr>Références consultées (août 2025)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France-Charles Fleury</dc:creator>
  <cp:lastModifiedBy>France-Charles Fleury</cp:lastModifiedBy>
  <cp:revision>6</cp:revision>
  <dcterms:created xsi:type="dcterms:W3CDTF">2025-09-22T13:48:28Z</dcterms:created>
  <dcterms:modified xsi:type="dcterms:W3CDTF">2025-09-24T15:30:53Z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0x010100A987D5CE6D25FD4FB07268238CBF6738</vt:lpwstr>
  </property>
  <property fmtid="{D5CDD505-2E9C-101B-9397-08002B2CF9AE}" pid="3" name="MediaServiceImageTags">
    <vt:lpwstr/>
  </property>
</Properties>
</file>